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89"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12" r:id="rId54"/>
    <p:sldId id="313" r:id="rId55"/>
    <p:sldId id="310" r:id="rId56"/>
    <p:sldId id="31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6" autoAdjust="0"/>
    <p:restoredTop sz="78359" autoAdjust="0"/>
  </p:normalViewPr>
  <p:slideViewPr>
    <p:cSldViewPr snapToGrid="0">
      <p:cViewPr varScale="1">
        <p:scale>
          <a:sx n="67" d="100"/>
          <a:sy n="67" d="100"/>
        </p:scale>
        <p:origin x="7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69211-A240-411B-8863-99D51A5B8FC9}"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0B3CE-5888-4DF4-9BF6-F6D295F5C3C2}" type="slidenum">
              <a:rPr lang="en-US" smtClean="0"/>
              <a:t>‹#›</a:t>
            </a:fld>
            <a:endParaRPr lang="en-US"/>
          </a:p>
        </p:txBody>
      </p:sp>
    </p:spTree>
    <p:extLst>
      <p:ext uri="{BB962C8B-B14F-4D97-AF65-F5344CB8AC3E}">
        <p14:creationId xmlns:p14="http://schemas.microsoft.com/office/powerpoint/2010/main" val="42880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Agenda Review</a:t>
            </a:r>
            <a:r>
              <a:rPr lang="en-US" baseline="0" dirty="0" smtClean="0"/>
              <a:t>:</a:t>
            </a:r>
          </a:p>
          <a:p>
            <a:pPr>
              <a:buFont typeface="Arial" pitchFamily="34" charset="0"/>
              <a:buChar char="•"/>
            </a:pPr>
            <a:r>
              <a:rPr lang="en-US" baseline="0" dirty="0" smtClean="0"/>
              <a:t>  Use this slide, which should specifically reflect the workshop agenda topics and sequence, to provide an overview of the day.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a:t>
            </a:fld>
            <a:endParaRPr lang="en-US"/>
          </a:p>
        </p:txBody>
      </p:sp>
    </p:spTree>
    <p:extLst>
      <p:ext uri="{BB962C8B-B14F-4D97-AF65-F5344CB8AC3E}">
        <p14:creationId xmlns:p14="http://schemas.microsoft.com/office/powerpoint/2010/main" val="360950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 to Make</a:t>
            </a:r>
            <a:r>
              <a:rPr lang="en-US" dirty="0" smtClean="0"/>
              <a:t>: </a:t>
            </a:r>
          </a:p>
          <a:p>
            <a:r>
              <a:rPr lang="en-US" dirty="0" smtClean="0"/>
              <a:t>The overall focus of the</a:t>
            </a:r>
            <a:r>
              <a:rPr lang="en-US" baseline="0" dirty="0" smtClean="0"/>
              <a:t> Employee and Leadership Development Management Area is to support overall, effective team building at the utility.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11</a:t>
            </a:fld>
            <a:endParaRPr lang="en-US"/>
          </a:p>
        </p:txBody>
      </p:sp>
    </p:spTree>
    <p:extLst>
      <p:ext uri="{BB962C8B-B14F-4D97-AF65-F5344CB8AC3E}">
        <p14:creationId xmlns:p14="http://schemas.microsoft.com/office/powerpoint/2010/main" val="212665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 </a:t>
            </a:r>
            <a:endParaRPr lang="en-US" dirty="0" smtClean="0"/>
          </a:p>
          <a:p>
            <a:r>
              <a:rPr lang="en-US" dirty="0" smtClean="0"/>
              <a:t>1.  The sustainable utility will encourage</a:t>
            </a:r>
            <a:r>
              <a:rPr lang="en-US" baseline="0" dirty="0" smtClean="0"/>
              <a:t> a “how can we do this better” culture.</a:t>
            </a:r>
          </a:p>
          <a:p>
            <a:r>
              <a:rPr lang="en-US" baseline="0" dirty="0" smtClean="0"/>
              <a:t>2.  The sustainable utility will identify the best places to stay on top of developments:</a:t>
            </a:r>
          </a:p>
          <a:p>
            <a:pPr lvl="1">
              <a:buFont typeface="Arial" pitchFamily="34" charset="0"/>
              <a:buChar char="•"/>
            </a:pPr>
            <a:r>
              <a:rPr lang="en-US" baseline="0" dirty="0" smtClean="0"/>
              <a:t>  Maintain awareness of new equipment and practice opportunities</a:t>
            </a:r>
          </a:p>
          <a:p>
            <a:pPr lvl="1">
              <a:buFont typeface="Arial" pitchFamily="34" charset="0"/>
              <a:buChar char="•"/>
            </a:pPr>
            <a:r>
              <a:rPr lang="en-US" baseline="0" dirty="0" smtClean="0"/>
              <a:t>  Maintain awareness of efficiency and optimization opportunities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12</a:t>
            </a:fld>
            <a:endParaRPr lang="en-US"/>
          </a:p>
        </p:txBody>
      </p:sp>
    </p:spTree>
    <p:extLst>
      <p:ext uri="{BB962C8B-B14F-4D97-AF65-F5344CB8AC3E}">
        <p14:creationId xmlns:p14="http://schemas.microsoft.com/office/powerpoint/2010/main" val="3043087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a:t>
            </a:r>
            <a:endParaRPr lang="en-US" dirty="0" smtClean="0"/>
          </a:p>
          <a:p>
            <a:r>
              <a:rPr lang="en-US" dirty="0" smtClean="0"/>
              <a:t>1.  There is substantial guidance available</a:t>
            </a:r>
            <a:r>
              <a:rPr lang="en-US" baseline="0" dirty="0" smtClean="0"/>
              <a:t> on financial management for utility managers – can help the manager better predict future revenue needs related to large, future capital expenditures.</a:t>
            </a:r>
          </a:p>
          <a:p>
            <a:r>
              <a:rPr lang="en-US" baseline="0" dirty="0" smtClean="0"/>
              <a:t>2.  The sustainable utility will create community understanding of rate requirements that is informed and supportive of revenue needs to avoid deferred maintenance and deferred replacement.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13</a:t>
            </a:fld>
            <a:endParaRPr lang="en-US"/>
          </a:p>
        </p:txBody>
      </p:sp>
    </p:spTree>
    <p:extLst>
      <p:ext uri="{BB962C8B-B14F-4D97-AF65-F5344CB8AC3E}">
        <p14:creationId xmlns:p14="http://schemas.microsoft.com/office/powerpoint/2010/main" val="256404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 to Make</a:t>
            </a:r>
            <a:r>
              <a:rPr lang="en-US" dirty="0" smtClean="0"/>
              <a:t>: </a:t>
            </a:r>
          </a:p>
          <a:p>
            <a:r>
              <a:rPr lang="en-US" dirty="0" smtClean="0"/>
              <a:t>1.  The sustainable utility will implement at least basic asset management practices.</a:t>
            </a:r>
          </a:p>
          <a:p>
            <a:r>
              <a:rPr lang="en-US" dirty="0" smtClean="0"/>
              <a:t>2.  There is an opportunity to reduce operational and capital costs over the medium to long-term if asset management in done well.</a:t>
            </a:r>
          </a:p>
          <a:p>
            <a:r>
              <a:rPr lang="en-US" dirty="0" smtClean="0"/>
              <a:t>3.  D</a:t>
            </a:r>
            <a:r>
              <a:rPr lang="en-US" baseline="0" dirty="0" smtClean="0"/>
              <a:t>isruption in the community associated with repair, rehabilitation, and replacement activities is one of the most visible of utility actions – it is when the “hidden infrastructure” is not so hidden.  These highly visible actions can leave a lasting impression on community residents – they need to be managed carefully as a result.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14</a:t>
            </a:fld>
            <a:endParaRPr lang="en-US"/>
          </a:p>
        </p:txBody>
      </p:sp>
    </p:spTree>
    <p:extLst>
      <p:ext uri="{BB962C8B-B14F-4D97-AF65-F5344CB8AC3E}">
        <p14:creationId xmlns:p14="http://schemas.microsoft.com/office/powerpoint/2010/main" val="704659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 </a:t>
            </a:r>
            <a:endParaRPr lang="en-US" dirty="0" smtClean="0"/>
          </a:p>
          <a:p>
            <a:r>
              <a:rPr lang="en-US" dirty="0" smtClean="0"/>
              <a:t>1.  The sustainable utility will undertake a proactive examination of threats allowing</a:t>
            </a:r>
            <a:r>
              <a:rPr lang="en-US" baseline="0" dirty="0" smtClean="0"/>
              <a:t> for effective planning.</a:t>
            </a:r>
          </a:p>
          <a:p>
            <a:r>
              <a:rPr lang="en-US" baseline="0" dirty="0" smtClean="0"/>
              <a:t>2.  This management area reflects the realization that “zero risk” is not attainable, therefore a utility must explicitly accept risk levels and manage for and communicate about them.</a:t>
            </a:r>
          </a:p>
          <a:p>
            <a:r>
              <a:rPr lang="en-US" baseline="0" dirty="0" smtClean="0"/>
              <a:t>3.  Emphasizing consequence management is generally recognized as a utility’s best area of initial focus, involving development of a business continuity plan and an emergency response plan – both will help you know where you can get what help quickly.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15</a:t>
            </a:fld>
            <a:endParaRPr lang="en-US"/>
          </a:p>
        </p:txBody>
      </p:sp>
    </p:spTree>
    <p:extLst>
      <p:ext uri="{BB962C8B-B14F-4D97-AF65-F5344CB8AC3E}">
        <p14:creationId xmlns:p14="http://schemas.microsoft.com/office/powerpoint/2010/main" val="3654469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p>
          <a:p>
            <a:r>
              <a:rPr lang="en-US" baseline="0" dirty="0" smtClean="0"/>
              <a:t>1.  This management area seeks to emphasize that utilities are critical assets in and to a community.</a:t>
            </a:r>
          </a:p>
          <a:p>
            <a:r>
              <a:rPr lang="en-US" baseline="0" dirty="0" smtClean="0"/>
              <a:t>2.  In the more conventional relationship between a utility and its community, the utility tends to be on the receiving end of broader community plans (e.g., economic development plans that call for new development in a certain area).</a:t>
            </a:r>
          </a:p>
          <a:p>
            <a:r>
              <a:rPr lang="en-US" baseline="0" dirty="0" smtClean="0"/>
              <a:t>3.  The sustainable utility will engage proactively in broader community planning efforts to help shape the future consistent with utility capacity and financial considerations.</a:t>
            </a:r>
          </a:p>
          <a:p>
            <a:r>
              <a:rPr lang="en-US" baseline="0" dirty="0" smtClean="0"/>
              <a:t>4.  The sustainable utility also will actively seek opportunities to contribute to the economic health of the community.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16</a:t>
            </a:fld>
            <a:endParaRPr lang="en-US"/>
          </a:p>
        </p:txBody>
      </p:sp>
    </p:spTree>
    <p:extLst>
      <p:ext uri="{BB962C8B-B14F-4D97-AF65-F5344CB8AC3E}">
        <p14:creationId xmlns:p14="http://schemas.microsoft.com/office/powerpoint/2010/main" val="3998408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For drinking water, this management area emphasizes</a:t>
            </a:r>
            <a:r>
              <a:rPr lang="en-US" baseline="0" dirty="0" smtClean="0"/>
              <a:t> the need for the utility to understand how much water the community will need over time and have the ability to make both short and long-term operational and capital adjustments to meet these needs.</a:t>
            </a:r>
          </a:p>
          <a:p>
            <a:r>
              <a:rPr lang="en-US" baseline="0" dirty="0" smtClean="0"/>
              <a:t>2.  For wastewater, this management area emphasizes treated effluent is a valuable community resource, particularly in water scarce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17</a:t>
            </a:fld>
            <a:endParaRPr lang="en-US"/>
          </a:p>
        </p:txBody>
      </p:sp>
    </p:spTree>
    <p:extLst>
      <p:ext uri="{BB962C8B-B14F-4D97-AF65-F5344CB8AC3E}">
        <p14:creationId xmlns:p14="http://schemas.microsoft.com/office/powerpoint/2010/main" val="1312416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a:t>
            </a:r>
            <a:r>
              <a:rPr lang="en-US" baseline="0" dirty="0" smtClean="0"/>
              <a:t>he sustainable utility will have a specific and sustained effort to create understanding and support for critical aspects of its operations.</a:t>
            </a:r>
          </a:p>
          <a:p>
            <a:r>
              <a:rPr lang="en-US" baseline="0" dirty="0" smtClean="0"/>
              <a:t>2.  The sustainable utility will have a mechanism in place to understand evolving community perspectives on water services and the environment in general.</a:t>
            </a:r>
          </a:p>
          <a:p>
            <a:r>
              <a:rPr lang="en-US" baseline="0" dirty="0" smtClean="0"/>
              <a:t>3.  This management area, to a great degree, ties together all of the other management areas and is the critical area to manage effectively as it generates the support needed to succeed in the other management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18</a:t>
            </a:fld>
            <a:endParaRPr lang="en-US"/>
          </a:p>
        </p:txBody>
      </p:sp>
    </p:spTree>
    <p:extLst>
      <p:ext uri="{BB962C8B-B14F-4D97-AF65-F5344CB8AC3E}">
        <p14:creationId xmlns:p14="http://schemas.microsoft.com/office/powerpoint/2010/main" val="3245357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 to Make</a:t>
            </a:r>
            <a:r>
              <a:rPr lang="en-US" baseline="0" dirty="0" smtClean="0"/>
              <a:t>: </a:t>
            </a:r>
            <a:endParaRPr lang="en-US" dirty="0" smtClean="0"/>
          </a:p>
          <a:p>
            <a:r>
              <a:rPr lang="en-US" dirty="0" smtClean="0"/>
              <a:t>1. </a:t>
            </a:r>
            <a:r>
              <a:rPr lang="en-US" baseline="0" dirty="0" smtClean="0"/>
              <a:t> P</a:t>
            </a:r>
            <a:r>
              <a:rPr lang="en-US" dirty="0" smtClean="0"/>
              <a:t>lease pull out the worksheet titled “self assessment worksheet.”</a:t>
            </a:r>
          </a:p>
          <a:p>
            <a:r>
              <a:rPr lang="en-US" dirty="0" smtClean="0"/>
              <a:t>2.  The</a:t>
            </a:r>
            <a:r>
              <a:rPr lang="en-US" baseline="0" dirty="0" smtClean="0"/>
              <a:t> workshee</a:t>
            </a:r>
            <a:r>
              <a:rPr lang="en-US" dirty="0" smtClean="0"/>
              <a:t>t lists all of the management areas (plus any write ins from the group discussion of the management areas) and asks you to think about them from two perspectives:</a:t>
            </a:r>
          </a:p>
          <a:p>
            <a:pPr lvl="1">
              <a:buFont typeface="Arial" pitchFamily="34" charset="0"/>
              <a:buChar char="•"/>
            </a:pPr>
            <a:r>
              <a:rPr lang="en-US" dirty="0" smtClean="0"/>
              <a:t>  </a:t>
            </a:r>
            <a:r>
              <a:rPr lang="en-US" i="1" u="sng" dirty="0" smtClean="0"/>
              <a:t>rating</a:t>
            </a:r>
            <a:r>
              <a:rPr lang="en-US" i="1" u="sng" baseline="0" dirty="0" smtClean="0"/>
              <a:t> </a:t>
            </a:r>
            <a:r>
              <a:rPr lang="en-US" i="0" u="none" baseline="0" dirty="0" smtClean="0"/>
              <a:t>your achievement</a:t>
            </a:r>
          </a:p>
          <a:p>
            <a:pPr lvl="1">
              <a:buFont typeface="Arial" pitchFamily="34" charset="0"/>
              <a:buChar char="•"/>
            </a:pPr>
            <a:r>
              <a:rPr lang="en-US" i="0" u="none" baseline="0" dirty="0" smtClean="0"/>
              <a:t>  </a:t>
            </a:r>
            <a:r>
              <a:rPr lang="en-US" i="1" u="sng" baseline="0" dirty="0" smtClean="0"/>
              <a:t>ranking </a:t>
            </a:r>
            <a:r>
              <a:rPr lang="en-US" i="0" u="none" baseline="0" dirty="0" smtClean="0"/>
              <a:t>the importance</a:t>
            </a:r>
          </a:p>
          <a:p>
            <a:pPr>
              <a:buFont typeface="Arial" pitchFamily="34" charset="0"/>
              <a:buNone/>
            </a:pPr>
            <a:r>
              <a:rPr lang="en-US" i="0" u="none" baseline="0" dirty="0" smtClean="0"/>
              <a:t>3.  There are four steps to the process as listed in this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20</a:t>
            </a:fld>
            <a:endParaRPr lang="en-US"/>
          </a:p>
        </p:txBody>
      </p:sp>
    </p:spTree>
    <p:extLst>
      <p:ext uri="{BB962C8B-B14F-4D97-AF65-F5344CB8AC3E}">
        <p14:creationId xmlns:p14="http://schemas.microsoft.com/office/powerpoint/2010/main" val="1534733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For </a:t>
            </a:r>
            <a:r>
              <a:rPr lang="en-US" b="1" i="1" dirty="0" smtClean="0"/>
              <a:t>RATING </a:t>
            </a:r>
            <a:r>
              <a:rPr lang="en-US" b="1" i="1" baseline="0" dirty="0" smtClean="0"/>
              <a:t> </a:t>
            </a:r>
            <a:r>
              <a:rPr lang="en-US" b="0" i="0" baseline="0" dirty="0" smtClean="0"/>
              <a:t>the management areas,</a:t>
            </a:r>
            <a:r>
              <a:rPr lang="en-US" dirty="0" smtClean="0"/>
              <a:t> please use the criteria</a:t>
            </a:r>
            <a:r>
              <a:rPr lang="en-US" baseline="0" dirty="0" smtClean="0"/>
              <a:t> listed on this slide (and repeated on the front of your worksheet).</a:t>
            </a:r>
          </a:p>
          <a:p>
            <a:r>
              <a:rPr lang="en-US" baseline="0" dirty="0" smtClean="0"/>
              <a:t>2.  Note that there is a dual focus on </a:t>
            </a:r>
            <a:r>
              <a:rPr lang="en-US" i="1" baseline="0" dirty="0" smtClean="0"/>
              <a:t>practices </a:t>
            </a:r>
            <a:r>
              <a:rPr lang="en-US" i="0" baseline="0" dirty="0" smtClean="0"/>
              <a:t> and </a:t>
            </a:r>
            <a:r>
              <a:rPr lang="en-US" i="1" baseline="0" dirty="0" smtClean="0"/>
              <a:t>performance </a:t>
            </a:r>
            <a:r>
              <a:rPr lang="en-US" i="0" baseline="0" dirty="0" smtClean="0"/>
              <a:t>– you need to think about your achievement from both perspectives.</a:t>
            </a:r>
          </a:p>
          <a:p>
            <a:r>
              <a:rPr lang="en-US" i="0" baseline="0" dirty="0" smtClean="0"/>
              <a:t>3.  When rating, realize that current high performance that is not supported by well developed and systematic practices may not be sustainable or reliable.</a:t>
            </a:r>
          </a:p>
          <a:p>
            <a:r>
              <a:rPr lang="en-US" i="0" baseline="0" dirty="0" smtClean="0"/>
              <a:t>4.  Further note that each of the management areas has more than one statement relating to practices and performance – to assign a single rating across these, use your best judgment, but tend toward using the statement or statements where you believe your achievement is lowest to assign your rating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21</a:t>
            </a:fld>
            <a:endParaRPr lang="en-US"/>
          </a:p>
        </p:txBody>
      </p:sp>
    </p:spTree>
    <p:extLst>
      <p:ext uri="{BB962C8B-B14F-4D97-AF65-F5344CB8AC3E}">
        <p14:creationId xmlns:p14="http://schemas.microsoft.com/office/powerpoint/2010/main" val="371332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a:t>
            </a:r>
          </a:p>
          <a:p>
            <a:r>
              <a:rPr lang="en-US" baseline="0" dirty="0" smtClean="0"/>
              <a:t>1.  There are t</a:t>
            </a:r>
            <a:r>
              <a:rPr lang="en-US" dirty="0" smtClean="0"/>
              <a:t>wo overarching objectives for the day:</a:t>
            </a:r>
          </a:p>
          <a:p>
            <a:pPr lvl="1">
              <a:buFont typeface="Arial" pitchFamily="34" charset="0"/>
              <a:buChar char="•"/>
            </a:pPr>
            <a:r>
              <a:rPr lang="en-US" dirty="0" smtClean="0"/>
              <a:t>Learn about ways to think about managing your system more sustainably.</a:t>
            </a:r>
          </a:p>
          <a:p>
            <a:pPr lvl="1">
              <a:buFont typeface="Arial" pitchFamily="34" charset="0"/>
              <a:buChar char="•"/>
            </a:pPr>
            <a:r>
              <a:rPr lang="en-US" dirty="0" smtClean="0"/>
              <a:t>Learn about a self assessment</a:t>
            </a:r>
            <a:r>
              <a:rPr lang="en-US" baseline="0" dirty="0" smtClean="0"/>
              <a:t> process that can be used in various settings to improve understanding about utility operating and capital requirements and build support for needed performance improvements.</a:t>
            </a:r>
            <a:endParaRPr lang="en-US" dirty="0" smtClean="0"/>
          </a:p>
          <a:p>
            <a:pPr>
              <a:buFont typeface="Arial" pitchFamily="34" charset="0"/>
              <a:buNone/>
            </a:pPr>
            <a:r>
              <a:rPr lang="en-US" dirty="0" smtClean="0"/>
              <a:t>2.  The workshop</a:t>
            </a:r>
            <a:r>
              <a:rPr lang="en-US" baseline="0" dirty="0" smtClean="0"/>
              <a:t> reflects a “joint-learning” model:</a:t>
            </a:r>
          </a:p>
          <a:p>
            <a:pPr lvl="1">
              <a:buFont typeface="Arial" pitchFamily="34" charset="0"/>
              <a:buChar char="•"/>
            </a:pPr>
            <a:r>
              <a:rPr lang="en-US" baseline="0" dirty="0" smtClean="0"/>
              <a:t>Learn from what USDA and EPA have compiled from utility experience.</a:t>
            </a:r>
          </a:p>
          <a:p>
            <a:pPr lvl="1">
              <a:buFont typeface="Arial" pitchFamily="34" charset="0"/>
              <a:buChar char="•"/>
            </a:pPr>
            <a:r>
              <a:rPr lang="en-US" baseline="0" dirty="0" smtClean="0"/>
              <a:t>Learn from each other through “team based” table discussions.</a:t>
            </a:r>
          </a:p>
          <a:p>
            <a:pPr lvl="1">
              <a:buFont typeface="Arial" pitchFamily="34" charset="0"/>
              <a:buChar char="•"/>
            </a:pPr>
            <a:r>
              <a:rPr lang="en-US" baseline="0" dirty="0" smtClean="0"/>
              <a:t>Learn from local technical assistance providers (if they are present at the workshop).</a:t>
            </a:r>
          </a:p>
          <a:p>
            <a:pPr>
              <a:buFont typeface="Arial" pitchFamily="34" charset="0"/>
              <a:buNone/>
            </a:pPr>
            <a:r>
              <a:rPr lang="en-US" baseline="0" dirty="0" smtClean="0"/>
              <a:t>3.  Overall, participants will learn about and use the key management areas, the self assessment process, and tools, tips, and measures for performance improvement.</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a:t>
            </a:fld>
            <a:endParaRPr lang="en-US"/>
          </a:p>
        </p:txBody>
      </p:sp>
    </p:spTree>
    <p:extLst>
      <p:ext uri="{BB962C8B-B14F-4D97-AF65-F5344CB8AC3E}">
        <p14:creationId xmlns:p14="http://schemas.microsoft.com/office/powerpoint/2010/main" val="3810614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You will next </a:t>
            </a:r>
            <a:r>
              <a:rPr lang="en-US" b="1" i="1" dirty="0" smtClean="0"/>
              <a:t>RANK</a:t>
            </a:r>
            <a:r>
              <a:rPr lang="en-US" b="1" i="1" baseline="0" dirty="0" smtClean="0"/>
              <a:t>  </a:t>
            </a:r>
            <a:r>
              <a:rPr lang="en-US" b="0" i="0" baseline="0" dirty="0" smtClean="0"/>
              <a:t>each management area using the criteria listed on this slide (and repeated on the front of your worksheet) or any other reason you may believe a management area is important to your organization.</a:t>
            </a:r>
          </a:p>
          <a:p>
            <a:r>
              <a:rPr lang="en-US" b="0" i="0" baseline="0" dirty="0" smtClean="0"/>
              <a:t>2.  For example, you would </a:t>
            </a:r>
            <a:r>
              <a:rPr lang="en-US" b="1" i="1" baseline="0" dirty="0" smtClean="0"/>
              <a:t>rank </a:t>
            </a:r>
            <a:r>
              <a:rPr lang="en-US" b="0" i="0" baseline="0" dirty="0" smtClean="0"/>
              <a:t>a management area as “high” if the area is critical to you to deliver on community expectations or if there is particular urgency for improvement in the area.</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22</a:t>
            </a:fld>
            <a:endParaRPr lang="en-US"/>
          </a:p>
        </p:txBody>
      </p:sp>
    </p:spTree>
    <p:extLst>
      <p:ext uri="{BB962C8B-B14F-4D97-AF65-F5344CB8AC3E}">
        <p14:creationId xmlns:p14="http://schemas.microsoft.com/office/powerpoint/2010/main" val="2367137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a:t>
            </a:r>
            <a:r>
              <a:rPr lang="en-US" baseline="0" dirty="0" smtClean="0"/>
              <a:t>  T</a:t>
            </a:r>
            <a:r>
              <a:rPr lang="en-US" dirty="0" smtClean="0"/>
              <a:t>his slide depicts an</a:t>
            </a:r>
            <a:r>
              <a:rPr lang="en-US" baseline="0" dirty="0" smtClean="0"/>
              <a:t> example completed worksheet (also repeated in your hand out materials).</a:t>
            </a:r>
          </a:p>
          <a:p>
            <a:r>
              <a:rPr lang="en-US" baseline="0" dirty="0" smtClean="0"/>
              <a:t>2.  For example, this utility has </a:t>
            </a:r>
            <a:r>
              <a:rPr lang="en-US" b="1" i="1" baseline="0" dirty="0" smtClean="0"/>
              <a:t>rated </a:t>
            </a:r>
            <a:r>
              <a:rPr lang="en-US" b="0" i="0" baseline="0" dirty="0" smtClean="0"/>
              <a:t> Financial Viability “low” indicating its sense that it has low achievement relative to one or both of the Management Area description statements.  It has </a:t>
            </a:r>
            <a:r>
              <a:rPr lang="en-US" b="1" i="1" baseline="0" dirty="0" smtClean="0"/>
              <a:t>ranked </a:t>
            </a:r>
            <a:r>
              <a:rPr lang="en-US" b="0" i="0" baseline="0" dirty="0" smtClean="0"/>
              <a:t> Financial Viability “high” indicating it is an area that is a priority for improvement</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23</a:t>
            </a:fld>
            <a:endParaRPr lang="en-US"/>
          </a:p>
        </p:txBody>
      </p:sp>
    </p:spTree>
    <p:extLst>
      <p:ext uri="{BB962C8B-B14F-4D97-AF65-F5344CB8AC3E}">
        <p14:creationId xmlns:p14="http://schemas.microsoft.com/office/powerpoint/2010/main" val="2992668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This slide depicts the process of plotting your self assessment results.</a:t>
            </a:r>
          </a:p>
          <a:p>
            <a:r>
              <a:rPr lang="en-US" dirty="0" smtClean="0"/>
              <a:t>2.  For example, Customer Satisfaction, which was </a:t>
            </a:r>
            <a:r>
              <a:rPr lang="en-US" b="1" i="1" dirty="0" smtClean="0"/>
              <a:t>rated </a:t>
            </a:r>
            <a:r>
              <a:rPr lang="en-US" b="0" i="0" dirty="0" smtClean="0"/>
              <a:t> “high” achievement</a:t>
            </a:r>
            <a:r>
              <a:rPr lang="en-US" b="0" i="0" baseline="0" dirty="0" smtClean="0"/>
              <a:t> and </a:t>
            </a:r>
            <a:r>
              <a:rPr lang="en-US" b="1" i="1" baseline="0" dirty="0" smtClean="0"/>
              <a:t>ranked </a:t>
            </a:r>
            <a:r>
              <a:rPr lang="en-US" b="0" i="0" baseline="0" dirty="0" smtClean="0"/>
              <a:t> “medium” priority gets plotted into the cell at the intersection of the high rating row and the medium ranking column.</a:t>
            </a:r>
          </a:p>
          <a:p>
            <a:r>
              <a:rPr lang="en-US" b="0" i="0" baseline="0" dirty="0" smtClean="0"/>
              <a:t>3.  All other management areas are plotted in a similar fashion.</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24</a:t>
            </a:fld>
            <a:endParaRPr lang="en-US"/>
          </a:p>
        </p:txBody>
      </p:sp>
    </p:spTree>
    <p:extLst>
      <p:ext uri="{BB962C8B-B14F-4D97-AF65-F5344CB8AC3E}">
        <p14:creationId xmlns:p14="http://schemas.microsoft.com/office/powerpoint/2010/main" val="3529658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This slide depicts a</a:t>
            </a:r>
            <a:r>
              <a:rPr lang="en-US" baseline="0" dirty="0" smtClean="0"/>
              <a:t> completed plot of self assessment results.</a:t>
            </a:r>
          </a:p>
          <a:p>
            <a:r>
              <a:rPr lang="en-US" baseline="0" dirty="0" smtClean="0"/>
              <a:t>2.  Note the use of acronyms for each of the Management Areas as listed on the self assessment worksheet (e.g., “WA” is used for Water Resource Adequacy).</a:t>
            </a:r>
          </a:p>
          <a:p>
            <a:r>
              <a:rPr lang="en-US" baseline="0" dirty="0" smtClean="0"/>
              <a:t>3.  Note that the plot has three zones:  white = low need for attention; yellow = medium need for attention; red = high need for attention (where achievement is low and priority is high).</a:t>
            </a:r>
          </a:p>
          <a:p>
            <a:r>
              <a:rPr lang="en-US" baseline="0" dirty="0" smtClean="0"/>
              <a:t>4.  Once all of your Management Areas are plotted, your areas for initial focus will be obvious.</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25</a:t>
            </a:fld>
            <a:endParaRPr lang="en-US"/>
          </a:p>
        </p:txBody>
      </p:sp>
    </p:spTree>
    <p:extLst>
      <p:ext uri="{BB962C8B-B14F-4D97-AF65-F5344CB8AC3E}">
        <p14:creationId xmlns:p14="http://schemas.microsoft.com/office/powerpoint/2010/main" val="3826362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We will not collect individual</a:t>
            </a:r>
            <a:r>
              <a:rPr lang="en-US" baseline="0" dirty="0" smtClean="0"/>
              <a:t> self assessments or record any specific findings associated with individual utilities – hopefully this will allow you to take a very candid approach to the self assessment.  Please try to take no more than about 20 minutes to complete the self assessment.</a:t>
            </a:r>
          </a:p>
          <a:p>
            <a:r>
              <a:rPr lang="en-US" baseline="0" dirty="0" smtClean="0"/>
              <a:t>2.  After each table member has completed the self assessment, share results using the discussion questions listed on this slide.  Generally, we will target about 30 minutes of discussion time at the tables.  As part of these discussions, seek to learn as much as you can from your peers, as well as share as much of your knowledge as you can.</a:t>
            </a:r>
          </a:p>
          <a:p>
            <a:r>
              <a:rPr lang="en-US" baseline="0" dirty="0" smtClean="0"/>
              <a:t>3.  After the table discussions, we will hold a full group discussion to have an opportunity to share findings from the individual tables.  We will use this discussion to identify commonalities and differences among the tables in terms of Management Areas in need of improvement and some of the reasons why performance has been lacking.</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26</a:t>
            </a:fld>
            <a:endParaRPr lang="en-US"/>
          </a:p>
        </p:txBody>
      </p:sp>
    </p:spTree>
    <p:extLst>
      <p:ext uri="{BB962C8B-B14F-4D97-AF65-F5344CB8AC3E}">
        <p14:creationId xmlns:p14="http://schemas.microsoft.com/office/powerpoint/2010/main" val="860064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Each table will now team up to complete an Improvements Worksheet for one management area.  Please pull out the Improvements Worksheet in your workshop packet.  Note the blanks</a:t>
            </a:r>
            <a:r>
              <a:rPr lang="en-US" baseline="0" dirty="0" smtClean="0"/>
              <a:t> at the top to fill in the management area addressed and the table number.  These worksheets will not be collected – they are yours to keep.</a:t>
            </a:r>
            <a:endParaRPr lang="en-US" dirty="0" smtClean="0"/>
          </a:p>
          <a:p>
            <a:r>
              <a:rPr lang="en-US" dirty="0" smtClean="0"/>
              <a:t>2.  Management area table assignments will derive from the management areas identified as requiring attention during the previous</a:t>
            </a:r>
            <a:r>
              <a:rPr lang="en-US" baseline="0" dirty="0" smtClean="0"/>
              <a:t> self assessment exercise.  Likely candidates are Financial Viability, Infrastructure Stability, and Stakeholder Understanding and Support.</a:t>
            </a:r>
          </a:p>
          <a:p>
            <a:r>
              <a:rPr lang="en-US" baseline="0" dirty="0" smtClean="0"/>
              <a:t>3.  Each table will tackle a different management area, and workshop participants can feel free to change tables to connect with a management area that interests them.</a:t>
            </a:r>
          </a:p>
          <a:p>
            <a:r>
              <a:rPr lang="en-US" baseline="0" dirty="0" smtClean="0"/>
              <a:t>4.  Participants should record their answers on the worksheet, particularly as the table discussions apply directly to their situation.</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27</a:t>
            </a:fld>
            <a:endParaRPr lang="en-US"/>
          </a:p>
        </p:txBody>
      </p:sp>
    </p:spTree>
    <p:extLst>
      <p:ext uri="{BB962C8B-B14F-4D97-AF65-F5344CB8AC3E}">
        <p14:creationId xmlns:p14="http://schemas.microsoft.com/office/powerpoint/2010/main" val="3808373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a:t>
            </a:r>
            <a:r>
              <a:rPr lang="en-US" baseline="0" dirty="0" smtClean="0"/>
              <a:t> Please focus first on these four questions, and address others as time allows.</a:t>
            </a:r>
          </a:p>
          <a:p>
            <a:pPr defTabSz="899404">
              <a:defRPr/>
            </a:pPr>
            <a:r>
              <a:rPr lang="en-US" baseline="0" dirty="0" smtClean="0"/>
              <a:t>2.  After the table discussions are complete, we will hold a full group discussion with each of the tables reporting on their answers to the questions contained in the worksheet.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28</a:t>
            </a:fld>
            <a:endParaRPr lang="en-US"/>
          </a:p>
        </p:txBody>
      </p:sp>
    </p:spTree>
    <p:extLst>
      <p:ext uri="{BB962C8B-B14F-4D97-AF65-F5344CB8AC3E}">
        <p14:creationId xmlns:p14="http://schemas.microsoft.com/office/powerpoint/2010/main" val="2386869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This session will focus on presenting information</a:t>
            </a:r>
            <a:r>
              <a:rPr lang="en-US" baseline="0" dirty="0" smtClean="0"/>
              <a:t> related to materials available to support utility management improvement efforts.</a:t>
            </a:r>
          </a:p>
          <a:p>
            <a:r>
              <a:rPr lang="en-US" baseline="0" dirty="0" smtClean="0"/>
              <a:t>2.  Additionally, a synthesis from discussions held at earlier workshops is provided to supplement the discussions you have held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29</a:t>
            </a:fld>
            <a:endParaRPr lang="en-US"/>
          </a:p>
        </p:txBody>
      </p:sp>
    </p:spTree>
    <p:extLst>
      <p:ext uri="{BB962C8B-B14F-4D97-AF65-F5344CB8AC3E}">
        <p14:creationId xmlns:p14="http://schemas.microsoft.com/office/powerpoint/2010/main" val="890304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The Environmental</a:t>
            </a:r>
            <a:r>
              <a:rPr lang="en-US" baseline="0" dirty="0" smtClean="0"/>
              <a:t> Protection Agency and the United States Department of Agriculture have prepared a compilation of resources organized by management area.</a:t>
            </a:r>
          </a:p>
          <a:p>
            <a:r>
              <a:rPr lang="en-US" baseline="0" dirty="0" smtClean="0"/>
              <a:t>2.  This compilation is provided in your packet (hard copy) as an Appendix at the end of your </a:t>
            </a:r>
            <a:r>
              <a:rPr lang="en-US" i="1" baseline="0" dirty="0" smtClean="0"/>
              <a:t>Guidebook</a:t>
            </a:r>
            <a:r>
              <a:rPr lang="en-US" baseline="0" dirty="0" smtClean="0"/>
              <a:t> and online to act as a resource as you move forward with improvement efforts.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30</a:t>
            </a:fld>
            <a:endParaRPr lang="en-US"/>
          </a:p>
        </p:txBody>
      </p:sp>
    </p:spTree>
    <p:extLst>
      <p:ext uri="{BB962C8B-B14F-4D97-AF65-F5344CB8AC3E}">
        <p14:creationId xmlns:p14="http://schemas.microsoft.com/office/powerpoint/2010/main" val="2751679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This is a screen shot of the on-line version of the resource</a:t>
            </a:r>
            <a:r>
              <a:rPr lang="en-US" baseline="0" dirty="0" smtClean="0"/>
              <a:t> compilation.</a:t>
            </a:r>
          </a:p>
          <a:p>
            <a:r>
              <a:rPr lang="en-US" baseline="0" dirty="0" smtClean="0"/>
              <a:t>2.  For each listed resource, a check mark is placed in the management area column to which its content relates – many resources cover multiple management areas.</a:t>
            </a:r>
          </a:p>
          <a:p>
            <a:pPr marL="228600" indent="-228600">
              <a:buAutoNum type="arabicPeriod" startAt="3"/>
            </a:pPr>
            <a:r>
              <a:rPr lang="en-US" baseline="0" dirty="0" smtClean="0"/>
              <a:t>Most resources also have a “hot link” for accessing the material directly, and the notes section provides a brief overview of the nature of the resource.</a:t>
            </a:r>
          </a:p>
          <a:p>
            <a:pPr marL="228600" indent="-228600">
              <a:buAutoNum type="arabicPeriod" startAt="3"/>
            </a:pPr>
            <a:r>
              <a:rPr lang="en-US" baseline="0" dirty="0" smtClean="0"/>
              <a:t>The resources can be sorted by management area using the functions in the spreadsheet.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31</a:t>
            </a:fld>
            <a:endParaRPr lang="en-US"/>
          </a:p>
        </p:txBody>
      </p:sp>
    </p:spTree>
    <p:extLst>
      <p:ext uri="{BB962C8B-B14F-4D97-AF65-F5344CB8AC3E}">
        <p14:creationId xmlns:p14="http://schemas.microsoft.com/office/powerpoint/2010/main" val="159761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a:t>
            </a:r>
            <a:endParaRPr lang="en-US" dirty="0" smtClean="0"/>
          </a:p>
          <a:p>
            <a:pPr>
              <a:buFont typeface="Arial" pitchFamily="34" charset="0"/>
              <a:buNone/>
            </a:pPr>
            <a:r>
              <a:rPr lang="en-US" dirty="0" smtClean="0"/>
              <a:t>This session has two parts:</a:t>
            </a:r>
          </a:p>
          <a:p>
            <a:pPr marL="685800" lvl="1" indent="-228600">
              <a:buFont typeface="+mj-lt"/>
              <a:buAutoNum type="arabicPeriod"/>
            </a:pPr>
            <a:r>
              <a:rPr lang="en-US" dirty="0" smtClean="0"/>
              <a:t>  A</a:t>
            </a:r>
            <a:r>
              <a:rPr lang="en-US" baseline="0" dirty="0" smtClean="0"/>
              <a:t> brief presentation on the ten Management Areas; then</a:t>
            </a:r>
          </a:p>
          <a:p>
            <a:pPr marL="685800" lvl="1" indent="-228600">
              <a:buFont typeface="+mj-lt"/>
              <a:buAutoNum type="arabicPeriod"/>
            </a:pPr>
            <a:r>
              <a:rPr lang="en-US" baseline="0" dirty="0" smtClean="0"/>
              <a:t>  Group discussion about the relevance and completeness of the Management Areas to utility managers – any observations indicating gaps in the Management Areas will be used to supplement the self-assessment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a:t>
            </a:fld>
            <a:endParaRPr lang="en-US"/>
          </a:p>
        </p:txBody>
      </p:sp>
    </p:spTree>
    <p:extLst>
      <p:ext uri="{BB962C8B-B14F-4D97-AF65-F5344CB8AC3E}">
        <p14:creationId xmlns:p14="http://schemas.microsoft.com/office/powerpoint/2010/main" val="3856376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During other</a:t>
            </a:r>
            <a:r>
              <a:rPr lang="en-US" baseline="0" dirty="0" smtClean="0"/>
              <a:t> </a:t>
            </a:r>
            <a:r>
              <a:rPr lang="en-US" dirty="0" smtClean="0"/>
              <a:t>workshops conducted for small systems using this format, these three management</a:t>
            </a:r>
            <a:r>
              <a:rPr lang="en-US" baseline="0" dirty="0" smtClean="0"/>
              <a:t> areas were often highlighted as suffering from low achievement, while they are typically very high priority for most water systems.</a:t>
            </a:r>
          </a:p>
          <a:p>
            <a:r>
              <a:rPr lang="en-US" baseline="0" dirty="0" smtClean="0"/>
              <a:t>2.  In response, highlighted on the next set of slides are several resources for each of these management areas to help you get started with your improvement efforts.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32</a:t>
            </a:fld>
            <a:endParaRPr lang="en-US"/>
          </a:p>
        </p:txBody>
      </p:sp>
    </p:spTree>
    <p:extLst>
      <p:ext uri="{BB962C8B-B14F-4D97-AF65-F5344CB8AC3E}">
        <p14:creationId xmlns:p14="http://schemas.microsoft.com/office/powerpoint/2010/main" val="2409227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a:t>
            </a:r>
            <a:r>
              <a:rPr lang="en-US" baseline="0" dirty="0" smtClean="0"/>
              <a:t>his next set of slides provides a synthesis of improvement ideas generated at previous workshops across the five listed management areas.</a:t>
            </a:r>
          </a:p>
          <a:p>
            <a:r>
              <a:rPr lang="en-US" baseline="0" dirty="0" smtClean="0"/>
              <a:t>2.  These ideas are provided to supplement workshop participants’ understanding of the opportunities that exist for taking improvement actions in these management areas.</a:t>
            </a:r>
          </a:p>
          <a:p>
            <a:r>
              <a:rPr lang="en-US" baseline="0" dirty="0" smtClean="0"/>
              <a:t>2.  Each slide addressed what constitutes “high achievement” in each area, as well as the types of changes a utility will need to make to support the high achievement actions.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42</a:t>
            </a:fld>
            <a:endParaRPr lang="en-US"/>
          </a:p>
        </p:txBody>
      </p:sp>
    </p:spTree>
    <p:extLst>
      <p:ext uri="{BB962C8B-B14F-4D97-AF65-F5344CB8AC3E}">
        <p14:creationId xmlns:p14="http://schemas.microsoft.com/office/powerpoint/2010/main" val="1752404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a:t>
            </a:r>
            <a:r>
              <a:rPr lang="en-US" u="sng" baseline="0" dirty="0" smtClean="0"/>
              <a:t> to Make</a:t>
            </a:r>
            <a:r>
              <a:rPr lang="en-US" baseline="0" dirty="0" smtClean="0"/>
              <a:t>: </a:t>
            </a:r>
            <a:endParaRPr lang="en-US" dirty="0" smtClean="0"/>
          </a:p>
          <a:p>
            <a:r>
              <a:rPr lang="en-US" dirty="0" smtClean="0"/>
              <a:t>The creation</a:t>
            </a:r>
            <a:r>
              <a:rPr lang="en-US" baseline="0" dirty="0" smtClean="0"/>
              <a:t> of a capital improvement plan is underlined in this slide because it shows up as “high achievement” in other management areas as well.  This highlights the very important role preparing a capital improvement plan plays in improving the overall sustainability of the utility.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43</a:t>
            </a:fld>
            <a:endParaRPr lang="en-US"/>
          </a:p>
        </p:txBody>
      </p:sp>
    </p:spTree>
    <p:extLst>
      <p:ext uri="{BB962C8B-B14F-4D97-AF65-F5344CB8AC3E}">
        <p14:creationId xmlns:p14="http://schemas.microsoft.com/office/powerpoint/2010/main" val="1292403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High achievement</a:t>
            </a:r>
            <a:r>
              <a:rPr lang="en-US" baseline="0" dirty="0" smtClean="0"/>
              <a:t> in the Infrastructure Stability Management Area is linked to having a capital improvement plan, as well as initiating an asset management effort.</a:t>
            </a:r>
          </a:p>
          <a:p>
            <a:r>
              <a:rPr lang="en-US" baseline="0" dirty="0" smtClean="0"/>
              <a:t>2.  The changes needed seek to recognize and emphasize that small systems can rarely set aside all of the time required to prepare a capital improvement plan or put in place a complete asset management plan.  These points reflect strategies that other small systems have used to incrementally, as time allows, build out an asset management program and to incrementally tackle repair and replacement needs on an annual basis.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44</a:t>
            </a:fld>
            <a:endParaRPr lang="en-US"/>
          </a:p>
        </p:txBody>
      </p:sp>
    </p:spTree>
    <p:extLst>
      <p:ext uri="{BB962C8B-B14F-4D97-AF65-F5344CB8AC3E}">
        <p14:creationId xmlns:p14="http://schemas.microsoft.com/office/powerpoint/2010/main" val="3983653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Regarding high achievement in the Financial Viability</a:t>
            </a:r>
            <a:r>
              <a:rPr lang="en-US" baseline="0" dirty="0" smtClean="0"/>
              <a:t> Management Area, system operators identified creating reserve funds and ensuring Board members are fully aware of operational and capital needs of the system as critical to financial success over the long run.</a:t>
            </a:r>
          </a:p>
          <a:p>
            <a:r>
              <a:rPr lang="en-US" baseline="0" dirty="0" smtClean="0"/>
              <a:t>2.  Regarding changes needed, many system operators suggested that an independent rate study can act as an outside, neutral validation of utility revenue needs that can be critical to garnering support for rate increases.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45</a:t>
            </a:fld>
            <a:endParaRPr lang="en-US"/>
          </a:p>
        </p:txBody>
      </p:sp>
    </p:spTree>
    <p:extLst>
      <p:ext uri="{BB962C8B-B14F-4D97-AF65-F5344CB8AC3E}">
        <p14:creationId xmlns:p14="http://schemas.microsoft.com/office/powerpoint/2010/main" val="2598839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Regarding</a:t>
            </a:r>
            <a:r>
              <a:rPr lang="en-US" baseline="0" dirty="0" smtClean="0"/>
              <a:t> Employee Leadership and Development, system operators stressed the importance of “writing things down” both to create clarity for staff expectations and to aide knowledge transfer as staff turnover takes place.</a:t>
            </a:r>
          </a:p>
          <a:p>
            <a:r>
              <a:rPr lang="en-US" baseline="0" dirty="0" smtClean="0"/>
              <a:t>2.  System operators also recognized that small systems have substantially constrained capacity for training (both time and money), so have looked to lower cost and less demanding ways to support skill development (such as partnerships with neighboring utilities).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46</a:t>
            </a:fld>
            <a:endParaRPr lang="en-US"/>
          </a:p>
        </p:txBody>
      </p:sp>
    </p:spTree>
    <p:extLst>
      <p:ext uri="{BB962C8B-B14F-4D97-AF65-F5344CB8AC3E}">
        <p14:creationId xmlns:p14="http://schemas.microsoft.com/office/powerpoint/2010/main" val="1128348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An </a:t>
            </a:r>
            <a:r>
              <a:rPr lang="en-US" baseline="0" dirty="0" smtClean="0"/>
              <a:t>emergency response plan was seen as an absolute necessity to ensure a utility has reasonable capacity to respond in an emergency situation.  But the plan itself was seen as insufficient to ensure effective response.  As a result, practicing (through drills) the plan response was seen as critical.</a:t>
            </a:r>
          </a:p>
          <a:p>
            <a:r>
              <a:rPr lang="en-US" baseline="0" dirty="0" smtClean="0"/>
              <a:t>2.  Proactively establishing a relationship with key equipment and service vendors to ensure they can provide timely response support in an emergency situation was seen as a cornerstone of an effective emergency response plan.</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47</a:t>
            </a:fld>
            <a:endParaRPr lang="en-US"/>
          </a:p>
        </p:txBody>
      </p:sp>
    </p:spTree>
    <p:extLst>
      <p:ext uri="{BB962C8B-B14F-4D97-AF65-F5344CB8AC3E}">
        <p14:creationId xmlns:p14="http://schemas.microsoft.com/office/powerpoint/2010/main" val="2463804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In your folders,</a:t>
            </a:r>
            <a:r>
              <a:rPr lang="en-US" baseline="0" dirty="0" smtClean="0"/>
              <a:t> you have two sheets for this session – a System Management Action Plan worksheet, and a Next Steps for Your Utility handout. </a:t>
            </a:r>
          </a:p>
          <a:p>
            <a:pPr marL="228600" indent="-228600">
              <a:buFont typeface="+mj-lt"/>
              <a:buAutoNum type="arabicPeriod"/>
            </a:pPr>
            <a:r>
              <a:rPr lang="en-US" baseline="0" dirty="0" smtClean="0"/>
              <a:t>During this session, we would like each of you to fill out an Action Plan worksheet for one action, but we will first go over the two handouts. </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49</a:t>
            </a:fld>
            <a:endParaRPr lang="en-US"/>
          </a:p>
        </p:txBody>
      </p:sp>
    </p:spTree>
    <p:extLst>
      <p:ext uri="{BB962C8B-B14F-4D97-AF65-F5344CB8AC3E}">
        <p14:creationId xmlns:p14="http://schemas.microsoft.com/office/powerpoint/2010/main" val="1700693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t>The Next Steps for Your Utility handout is a timeline of suggested actions for getting started on working on the management areas that you identified as areas in need of improvement. </a:t>
            </a:r>
          </a:p>
          <a:p>
            <a:pPr marL="228600" indent="-228600">
              <a:buFont typeface="+mj-lt"/>
              <a:buAutoNum type="arabicPeriod"/>
            </a:pPr>
            <a:r>
              <a:rPr lang="en-US" baseline="0" dirty="0" smtClean="0"/>
              <a:t>The handout describes steps that your utility can take, and also mentions points where you would work with a workshop facilitator or TA provider – these are great opportunities for you to follow up with Georgia Rural Water Association. </a:t>
            </a:r>
          </a:p>
          <a:p>
            <a:pPr marL="228600" indent="-228600">
              <a:buFont typeface="+mj-lt"/>
              <a:buAutoNum type="arabicPeriod"/>
            </a:pPr>
            <a:r>
              <a:rPr lang="en-US" baseline="0" dirty="0" smtClean="0"/>
              <a:t>You also have a handout that is called “Next Steps for TA Providers,” so that you can see the types of items that TA providers can assist you with. </a:t>
            </a:r>
          </a:p>
          <a:p>
            <a:pPr marL="228600" indent="-228600">
              <a:buFont typeface="+mj-lt"/>
              <a:buAutoNum type="arabicPeriod"/>
            </a:pPr>
            <a:r>
              <a:rPr lang="en-US" baseline="0" dirty="0" smtClean="0"/>
              <a:t>As you start to fill out your Improvement Plan worksheet, you can see how it fits with the “Next Steps for Your Utility” handout.</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450B3CE-5888-4DF4-9BF6-F6D295F5C3C2}" type="slidenum">
              <a:rPr lang="en-US" smtClean="0"/>
              <a:t>50</a:t>
            </a:fld>
            <a:endParaRPr lang="en-US"/>
          </a:p>
        </p:txBody>
      </p:sp>
    </p:spTree>
    <p:extLst>
      <p:ext uri="{BB962C8B-B14F-4D97-AF65-F5344CB8AC3E}">
        <p14:creationId xmlns:p14="http://schemas.microsoft.com/office/powerpoint/2010/main" val="4011999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a:t>
            </a:r>
            <a:r>
              <a:rPr lang="en-US" baseline="0" dirty="0" smtClean="0"/>
              <a:t> Action Plan worksheet is an easy way to get started with planning your next steps. You should use a fresh worksheet for each project that you start for your priority management areas. </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51</a:t>
            </a:fld>
            <a:endParaRPr lang="en-US"/>
          </a:p>
        </p:txBody>
      </p:sp>
    </p:spTree>
    <p:extLst>
      <p:ext uri="{BB962C8B-B14F-4D97-AF65-F5344CB8AC3E}">
        <p14:creationId xmlns:p14="http://schemas.microsoft.com/office/powerpoint/2010/main" val="224937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 to Make</a:t>
            </a:r>
            <a:r>
              <a:rPr lang="en-US" dirty="0" smtClean="0"/>
              <a:t>:</a:t>
            </a:r>
          </a:p>
          <a:p>
            <a:r>
              <a:rPr lang="en-US" dirty="0" smtClean="0"/>
              <a:t>1.</a:t>
            </a:r>
            <a:r>
              <a:rPr lang="en-US" baseline="0" dirty="0" smtClean="0"/>
              <a:t>  B</a:t>
            </a:r>
            <a:r>
              <a:rPr lang="en-US" dirty="0" smtClean="0"/>
              <a:t>efore talking about the Management Areas, we will focus on a quick overview of the system challenges the Management Areas </a:t>
            </a:r>
            <a:r>
              <a:rPr lang="en-US" baseline="0" dirty="0" smtClean="0"/>
              <a:t>are designed to speak to and address.</a:t>
            </a:r>
          </a:p>
          <a:p>
            <a:pPr>
              <a:buFont typeface="Arial" pitchFamily="34" charset="0"/>
              <a:buNone/>
            </a:pPr>
            <a:r>
              <a:rPr lang="en-US" baseline="0" dirty="0" smtClean="0"/>
              <a:t>2.  Aging Infrastructure is a common challenge faced by many systems.  Many of the initial investments in clean and safe water infrastructure are nearing their functional end of life posing a capital needs challenge.</a:t>
            </a:r>
          </a:p>
          <a:p>
            <a:pPr>
              <a:buFont typeface="Arial" pitchFamily="34" charset="0"/>
              <a:buNone/>
            </a:pPr>
            <a:r>
              <a:rPr lang="en-US" baseline="0" dirty="0" smtClean="0"/>
              <a:t>3.  Rates are  often a sensitive topic to discuss with decision makers and customers, while many systems have fallen behind on increases needed to provide for system renewal and replacement needs. </a:t>
            </a:r>
          </a:p>
          <a:p>
            <a:pPr>
              <a:buFont typeface="Arial" pitchFamily="34" charset="0"/>
              <a:buNone/>
            </a:pPr>
            <a:r>
              <a:rPr lang="en-US" baseline="0" dirty="0" smtClean="0"/>
              <a:t>4.  Customer Satisfaction – maintaining operations responsive to customer needs and expectations and reliably delivering the quality of product expected requires customer understanding of the value of your service, the constraints it operates under, and the resources needed to operate and maintain the system over the long term. </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a:t>
            </a:fld>
            <a:endParaRPr lang="en-US"/>
          </a:p>
        </p:txBody>
      </p:sp>
    </p:spTree>
    <p:extLst>
      <p:ext uri="{BB962C8B-B14F-4D97-AF65-F5344CB8AC3E}">
        <p14:creationId xmlns:p14="http://schemas.microsoft.com/office/powerpoint/2010/main" val="3252393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52</a:t>
            </a:fld>
            <a:endParaRPr lang="en-US"/>
          </a:p>
        </p:txBody>
      </p:sp>
    </p:spTree>
    <p:extLst>
      <p:ext uri="{BB962C8B-B14F-4D97-AF65-F5344CB8AC3E}">
        <p14:creationId xmlns:p14="http://schemas.microsoft.com/office/powerpoint/2010/main" val="2680650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53</a:t>
            </a:fld>
            <a:endParaRPr lang="en-US"/>
          </a:p>
        </p:txBody>
      </p:sp>
    </p:spTree>
    <p:extLst>
      <p:ext uri="{BB962C8B-B14F-4D97-AF65-F5344CB8AC3E}">
        <p14:creationId xmlns:p14="http://schemas.microsoft.com/office/powerpoint/2010/main" val="1764103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54</a:t>
            </a:fld>
            <a:endParaRPr lang="en-US"/>
          </a:p>
        </p:txBody>
      </p:sp>
    </p:spTree>
    <p:extLst>
      <p:ext uri="{BB962C8B-B14F-4D97-AF65-F5344CB8AC3E}">
        <p14:creationId xmlns:p14="http://schemas.microsoft.com/office/powerpoint/2010/main" val="187551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a:t>
            </a:r>
            <a:r>
              <a:rPr lang="en-US" baseline="0" dirty="0" smtClean="0"/>
              <a:t>  P</a:t>
            </a:r>
            <a:r>
              <a:rPr lang="en-US" dirty="0" smtClean="0"/>
              <a:t>lease complete the evaluation form we have provided. Your observations, comments, and suggestions</a:t>
            </a:r>
            <a:r>
              <a:rPr lang="en-US" baseline="0" dirty="0" smtClean="0"/>
              <a:t> will help to improve the workshop over time.</a:t>
            </a:r>
          </a:p>
          <a:p>
            <a:r>
              <a:rPr lang="en-US" baseline="0" dirty="0" smtClean="0"/>
              <a:t>2.  There is no need to provide your name on the sheet, and please leave the sheet on the back table as you exit the room.</a:t>
            </a:r>
          </a:p>
          <a:p>
            <a:r>
              <a:rPr lang="en-US" baseline="0" dirty="0" smtClean="0"/>
              <a:t>3.  Thank you very much for your participation, and feel free to contact us with any follow-up needs you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56</a:t>
            </a:fld>
            <a:endParaRPr lang="en-US"/>
          </a:p>
        </p:txBody>
      </p:sp>
    </p:spTree>
    <p:extLst>
      <p:ext uri="{BB962C8B-B14F-4D97-AF65-F5344CB8AC3E}">
        <p14:creationId xmlns:p14="http://schemas.microsoft.com/office/powerpoint/2010/main" val="288730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smtClean="0"/>
              <a:t>Points to Make</a:t>
            </a:r>
            <a:r>
              <a:rPr lang="en-US" dirty="0" smtClean="0"/>
              <a:t>:</a:t>
            </a:r>
            <a:r>
              <a:rPr lang="en-US" baseline="0" dirty="0" smtClean="0"/>
              <a:t> </a:t>
            </a:r>
            <a:endParaRPr lang="en-US" dirty="0" smtClean="0"/>
          </a:p>
          <a:p>
            <a:pPr>
              <a:buFont typeface="Arial" pitchFamily="34" charset="0"/>
              <a:buNone/>
            </a:pPr>
            <a:r>
              <a:rPr lang="en-US" baseline="0" dirty="0" smtClean="0"/>
              <a:t>1.  </a:t>
            </a:r>
            <a:r>
              <a:rPr lang="en-US" dirty="0" smtClean="0"/>
              <a:t>Operational Issues</a:t>
            </a:r>
          </a:p>
          <a:p>
            <a:pPr lvl="1">
              <a:buFont typeface="Arial" pitchFamily="34" charset="0"/>
              <a:buChar char="•"/>
            </a:pPr>
            <a:r>
              <a:rPr lang="en-US" dirty="0" smtClean="0"/>
              <a:t>Labor</a:t>
            </a:r>
            <a:r>
              <a:rPr lang="en-US" baseline="0" dirty="0" smtClean="0"/>
              <a:t> and material costs have been on the rise;</a:t>
            </a:r>
          </a:p>
          <a:p>
            <a:pPr lvl="1">
              <a:buFont typeface="Arial" pitchFamily="34" charset="0"/>
              <a:buChar char="•"/>
            </a:pPr>
            <a:r>
              <a:rPr lang="en-US" baseline="0" dirty="0" smtClean="0"/>
              <a:t>Regulatory requirements drive additional infrastructure needs and administrative requirements.</a:t>
            </a:r>
          </a:p>
          <a:p>
            <a:pPr lvl="0">
              <a:buFont typeface="Arial" pitchFamily="34" charset="0"/>
              <a:buNone/>
            </a:pPr>
            <a:r>
              <a:rPr lang="en-US" baseline="0" dirty="0" smtClean="0"/>
              <a:t>2.  Workforce complexities:</a:t>
            </a:r>
          </a:p>
          <a:p>
            <a:pPr lvl="1">
              <a:buFont typeface="Arial" pitchFamily="34" charset="0"/>
              <a:buChar char="•"/>
            </a:pPr>
            <a:r>
              <a:rPr lang="en-US" baseline="0" dirty="0" smtClean="0"/>
              <a:t>Staff turnover is commonplace – training takes place, then operators move on.</a:t>
            </a:r>
          </a:p>
          <a:p>
            <a:pPr lvl="1">
              <a:buFont typeface="Arial" pitchFamily="34" charset="0"/>
              <a:buChar char="•"/>
            </a:pPr>
            <a:r>
              <a:rPr lang="en-US" baseline="0" dirty="0" smtClean="0"/>
              <a:t>Ability to pay competitive wages is often constrained.</a:t>
            </a:r>
          </a:p>
          <a:p>
            <a:pPr lvl="1">
              <a:buFont typeface="Arial" pitchFamily="34" charset="0"/>
              <a:buChar char="•"/>
            </a:pPr>
            <a:r>
              <a:rPr lang="en-US" baseline="0" dirty="0" smtClean="0"/>
              <a:t>Growing leadership in a context where opportunities for advancement may be very limited.</a:t>
            </a:r>
          </a:p>
          <a:p>
            <a:pPr lvl="1">
              <a:buFont typeface="Arial" pitchFamily="34" charset="0"/>
              <a:buChar char="•"/>
            </a:pPr>
            <a:r>
              <a:rPr lang="en-US" baseline="0" dirty="0" smtClean="0"/>
              <a:t>Risk of critical, undocumented knowledge leaving with staff departures.</a:t>
            </a:r>
          </a:p>
          <a:p>
            <a:pPr lvl="0">
              <a:buFont typeface="Arial" pitchFamily="34" charset="0"/>
              <a:buNone/>
            </a:pPr>
            <a:r>
              <a:rPr lang="en-US" baseline="0" dirty="0" smtClean="0"/>
              <a:t>3.  Knowledgeable and Engaged Board:</a:t>
            </a:r>
          </a:p>
          <a:p>
            <a:pPr lvl="1">
              <a:buFont typeface="Arial" pitchFamily="34" charset="0"/>
              <a:buChar char="•"/>
            </a:pPr>
            <a:r>
              <a:rPr lang="en-US" dirty="0" smtClean="0"/>
              <a:t>Must understand capital and operations</a:t>
            </a:r>
            <a:r>
              <a:rPr lang="en-US" baseline="0" dirty="0" smtClean="0"/>
              <a:t> &amp; maintenance (O&amp;M)</a:t>
            </a:r>
            <a:r>
              <a:rPr lang="en-US" dirty="0" smtClean="0"/>
              <a:t> requirements</a:t>
            </a:r>
          </a:p>
          <a:p>
            <a:pPr lvl="1">
              <a:buFont typeface="Arial" pitchFamily="34" charset="0"/>
              <a:buChar char="•"/>
            </a:pPr>
            <a:r>
              <a:rPr lang="en-US" dirty="0" smtClean="0"/>
              <a:t>Must understand value of service</a:t>
            </a:r>
          </a:p>
          <a:p>
            <a:pPr lvl="1">
              <a:buFont typeface="Arial" pitchFamily="34" charset="0"/>
              <a:buChar char="•"/>
            </a:pPr>
            <a:r>
              <a:rPr lang="en-US" dirty="0" smtClean="0"/>
              <a:t>Must understand regulatory requirements</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a:t>
            </a:fld>
            <a:endParaRPr lang="en-US"/>
          </a:p>
        </p:txBody>
      </p:sp>
    </p:spTree>
    <p:extLst>
      <p:ext uri="{BB962C8B-B14F-4D97-AF65-F5344CB8AC3E}">
        <p14:creationId xmlns:p14="http://schemas.microsoft.com/office/powerpoint/2010/main" val="166740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smtClean="0"/>
              <a:t>Points to Make</a:t>
            </a:r>
            <a:r>
              <a:rPr lang="en-US" dirty="0" smtClean="0"/>
              <a:t>: </a:t>
            </a:r>
          </a:p>
          <a:p>
            <a:pPr>
              <a:buFont typeface="Arial" pitchFamily="34" charset="0"/>
              <a:buNone/>
            </a:pPr>
            <a:r>
              <a:rPr lang="en-US" dirty="0" smtClean="0"/>
              <a:t>1.  The ten management areas are</a:t>
            </a:r>
            <a:r>
              <a:rPr lang="en-US" baseline="0" dirty="0" smtClean="0"/>
              <a:t> a response to the challenges and to help bring focus to utility manager efforts to manage more sustainably.</a:t>
            </a:r>
          </a:p>
          <a:p>
            <a:pPr>
              <a:buFont typeface="Arial" pitchFamily="34" charset="0"/>
              <a:buNone/>
            </a:pPr>
            <a:r>
              <a:rPr lang="en-US" baseline="0" dirty="0" smtClean="0"/>
              <a:t>2.  A substantial number of tools, initiatives, programs, etc. exist presenting a potentially confusing array of management improvement opportunities and options.</a:t>
            </a:r>
          </a:p>
          <a:p>
            <a:pPr>
              <a:buFont typeface="Arial" pitchFamily="34" charset="0"/>
              <a:buNone/>
            </a:pPr>
            <a:r>
              <a:rPr lang="en-US" baseline="0" dirty="0" smtClean="0"/>
              <a:t>3.  Management areas are an organizing framework – they provide ability to connect improvement options to one or more management areas – also seek to help cut through the confusion and provide a concrete focus for improvement efforts.</a:t>
            </a:r>
          </a:p>
          <a:p>
            <a:pPr>
              <a:buFont typeface="Arial" pitchFamily="34" charset="0"/>
              <a:buNone/>
            </a:pPr>
            <a:r>
              <a:rPr lang="en-US" baseline="0" dirty="0" smtClean="0"/>
              <a:t>4.  Management areas are described as outcomes – they are what a sustainably managed utility will strive for.</a:t>
            </a:r>
          </a:p>
          <a:p>
            <a:pPr>
              <a:buFont typeface="Arial" pitchFamily="34" charset="0"/>
              <a:buNone/>
            </a:pPr>
            <a:r>
              <a:rPr lang="en-US" baseline="0" dirty="0" smtClean="0"/>
              <a:t>5.  Anticipated that a utility manager will focus efforts incrementally in one or two management areas at a time as resources and time allows.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7</a:t>
            </a:fld>
            <a:endParaRPr lang="en-US"/>
          </a:p>
        </p:txBody>
      </p:sp>
    </p:spTree>
    <p:extLst>
      <p:ext uri="{BB962C8B-B14F-4D97-AF65-F5344CB8AC3E}">
        <p14:creationId xmlns:p14="http://schemas.microsoft.com/office/powerpoint/2010/main" val="167201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smtClean="0"/>
              <a:t>Points to Make</a:t>
            </a:r>
            <a:r>
              <a:rPr lang="en-US" dirty="0" smtClean="0"/>
              <a:t>: </a:t>
            </a:r>
          </a:p>
          <a:p>
            <a:pPr>
              <a:buFont typeface="Arial" pitchFamily="34" charset="0"/>
              <a:buNone/>
            </a:pPr>
            <a:r>
              <a:rPr lang="en-US" dirty="0" smtClean="0"/>
              <a:t>1.  There</a:t>
            </a:r>
            <a:r>
              <a:rPr lang="en-US" baseline="0" dirty="0" smtClean="0"/>
              <a:t> are ten management areas, and they are designed to cover the full range of management initiatives critical to a well functioning utility.</a:t>
            </a:r>
          </a:p>
          <a:p>
            <a:pPr>
              <a:buFont typeface="Arial" pitchFamily="34" charset="0"/>
              <a:buNone/>
            </a:pPr>
            <a:r>
              <a:rPr lang="en-US" baseline="0" dirty="0" smtClean="0"/>
              <a:t>2.  Just take a quick look at this list,  we will be reviewing each of them individually in a moment.</a:t>
            </a:r>
          </a:p>
          <a:p>
            <a:pPr>
              <a:buFont typeface="Arial" pitchFamily="34" charset="0"/>
              <a:buNone/>
            </a:pPr>
            <a:r>
              <a:rPr lang="en-US" baseline="0" dirty="0" smtClean="0"/>
              <a:t>3.  There is no explicit or implied hierarchy or priority among the management areas – need and priority will be totally driven by the individual utility’s operating environment.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8</a:t>
            </a:fld>
            <a:endParaRPr lang="en-US"/>
          </a:p>
        </p:txBody>
      </p:sp>
    </p:spTree>
    <p:extLst>
      <p:ext uri="{BB962C8B-B14F-4D97-AF65-F5344CB8AC3E}">
        <p14:creationId xmlns:p14="http://schemas.microsoft.com/office/powerpoint/2010/main" val="410441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 to Make</a:t>
            </a:r>
            <a:r>
              <a:rPr lang="en-US" dirty="0" smtClean="0"/>
              <a:t>: </a:t>
            </a:r>
          </a:p>
          <a:p>
            <a:r>
              <a:rPr lang="en-US" dirty="0" smtClean="0"/>
              <a:t>1.  This management area</a:t>
            </a:r>
            <a:r>
              <a:rPr lang="en-US" baseline="0" dirty="0" smtClean="0"/>
              <a:t> addresses the “products” of both drinking water and wastewater services.</a:t>
            </a:r>
          </a:p>
          <a:p>
            <a:r>
              <a:rPr lang="en-US" baseline="0" dirty="0" smtClean="0"/>
              <a:t>2.  Three key areas define quality:</a:t>
            </a:r>
          </a:p>
          <a:p>
            <a:pPr lvl="1">
              <a:buFont typeface="Arial" pitchFamily="34" charset="0"/>
              <a:buChar char="•"/>
            </a:pPr>
            <a:r>
              <a:rPr lang="en-US" baseline="0" dirty="0" smtClean="0"/>
              <a:t>  Compliance with applicable requirements</a:t>
            </a:r>
          </a:p>
          <a:p>
            <a:pPr lvl="1">
              <a:buFont typeface="Arial" pitchFamily="34" charset="0"/>
              <a:buChar char="•"/>
            </a:pPr>
            <a:r>
              <a:rPr lang="en-US" baseline="0" dirty="0" smtClean="0"/>
              <a:t>  Customer, public health, and ecological needs</a:t>
            </a:r>
          </a:p>
          <a:p>
            <a:pPr lvl="1">
              <a:buFont typeface="Arial" pitchFamily="34" charset="0"/>
              <a:buChar char="•"/>
            </a:pPr>
            <a:r>
              <a:rPr lang="en-US" baseline="0" dirty="0" smtClean="0"/>
              <a:t>  Local economic development and business needs/opportunities</a:t>
            </a:r>
          </a:p>
          <a:p>
            <a:pPr>
              <a:buFont typeface="Arial" pitchFamily="34" charset="0"/>
              <a:buNone/>
            </a:pPr>
            <a:r>
              <a:rPr lang="en-US" baseline="0" dirty="0" smtClean="0"/>
              <a:t>3.  The latter two quality areas are to a great extent locally defined, and the sustainably managed utility will be clear with its community about setting expectations in these areas (e.g., establishing explicit service levels).</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9</a:t>
            </a:fld>
            <a:endParaRPr lang="en-US"/>
          </a:p>
        </p:txBody>
      </p:sp>
    </p:spTree>
    <p:extLst>
      <p:ext uri="{BB962C8B-B14F-4D97-AF65-F5344CB8AC3E}">
        <p14:creationId xmlns:p14="http://schemas.microsoft.com/office/powerpoint/2010/main" val="313458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 to Make</a:t>
            </a:r>
            <a:r>
              <a:rPr lang="en-US" dirty="0" smtClean="0"/>
              <a:t>: </a:t>
            </a:r>
          </a:p>
          <a:p>
            <a:r>
              <a:rPr lang="en-US" dirty="0" smtClean="0"/>
              <a:t>1.  There is a need to establish explicit service levels to manage</a:t>
            </a:r>
            <a:r>
              <a:rPr lang="en-US" baseline="0" dirty="0" smtClean="0"/>
              <a:t> expectations consistent with the utility’s capacity.</a:t>
            </a:r>
          </a:p>
          <a:p>
            <a:r>
              <a:rPr lang="en-US" baseline="0" dirty="0" smtClean="0"/>
              <a:t>2.  Create goals to meet the service level expectations to bring a crisp focus to the utility’s operations.</a:t>
            </a:r>
          </a:p>
          <a:p>
            <a:r>
              <a:rPr lang="en-US" baseline="0" dirty="0" smtClean="0"/>
              <a:t>3.  Establish the means to understand how the utility is doing in the eyes of the customer base:</a:t>
            </a:r>
          </a:p>
          <a:p>
            <a:pPr lvl="1">
              <a:buFont typeface="Arial" pitchFamily="34" charset="0"/>
              <a:buChar char="•"/>
            </a:pPr>
            <a:r>
              <a:rPr lang="en-US" baseline="0" dirty="0" smtClean="0"/>
              <a:t>  Conduct regular and systematic customer complaint review</a:t>
            </a:r>
          </a:p>
          <a:p>
            <a:pPr lvl="1">
              <a:buFont typeface="Arial" pitchFamily="34" charset="0"/>
              <a:buChar char="•"/>
            </a:pPr>
            <a:r>
              <a:rPr lang="en-US" baseline="0" dirty="0" smtClean="0"/>
              <a:t>  Create a means to obtain positive perspectives (e.g., after action survey) – this will bring balance to the utility’s understanding of customer views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10</a:t>
            </a:fld>
            <a:endParaRPr lang="en-US"/>
          </a:p>
        </p:txBody>
      </p:sp>
    </p:spTree>
    <p:extLst>
      <p:ext uri="{BB962C8B-B14F-4D97-AF65-F5344CB8AC3E}">
        <p14:creationId xmlns:p14="http://schemas.microsoft.com/office/powerpoint/2010/main" val="2661537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5746261"/>
            <a:ext cx="12192000" cy="10985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9"/>
          <p:cNvSpPr>
            <a:spLocks noChangeArrowheads="1"/>
          </p:cNvSpPr>
          <p:nvPr userDrawn="1"/>
        </p:nvSpPr>
        <p:spPr bwMode="auto">
          <a:xfrm>
            <a:off x="0" y="112713"/>
            <a:ext cx="12192000" cy="2710000"/>
          </a:xfrm>
          <a:prstGeom prst="wave">
            <a:avLst>
              <a:gd name="adj1" fmla="val 16569"/>
              <a:gd name="adj2" fmla="val 0"/>
            </a:avLst>
          </a:prstGeom>
          <a:solidFill>
            <a:schemeClr val="accent2">
              <a:lumMod val="60000"/>
              <a:lumOff val="40000"/>
            </a:schemeClr>
          </a:solidFill>
          <a:ln>
            <a:noFill/>
          </a:ln>
          <a:extLst/>
        </p:spPr>
        <p:txBody>
          <a:bodyPr rot="0" vert="horz" wrap="square" lIns="91440" tIns="45720" rIns="91440" bIns="45720" anchor="t" anchorCtr="0" upright="1">
            <a:noAutofit/>
          </a:bodyPr>
          <a:lstStyle/>
          <a:p>
            <a:pPr marL="0" marR="0">
              <a:lnSpc>
                <a:spcPct val="120000"/>
              </a:lnSpc>
              <a:spcBef>
                <a:spcPts val="0"/>
              </a:spcBef>
              <a:spcAft>
                <a:spcPts val="100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Rectangle 7"/>
          <p:cNvSpPr/>
          <p:nvPr userDrawn="1"/>
        </p:nvSpPr>
        <p:spPr>
          <a:xfrm>
            <a:off x="0" y="1122363"/>
            <a:ext cx="12192000" cy="2387600"/>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361659"/>
            <a:ext cx="9144000" cy="1601650"/>
          </a:xfrm>
        </p:spPr>
        <p:txBody>
          <a:bodyPr anchor="b">
            <a:normAutofit/>
          </a:bodyPr>
          <a:lstStyle>
            <a:lvl1pPr algn="ctr">
              <a:defRPr sz="4800" baseline="0"/>
            </a:lvl1pPr>
          </a:lstStyle>
          <a:p>
            <a:endParaRPr lang="en-US" dirty="0"/>
          </a:p>
        </p:txBody>
      </p:sp>
      <p:sp>
        <p:nvSpPr>
          <p:cNvPr id="3" name="Subtitle 2"/>
          <p:cNvSpPr>
            <a:spLocks noGrp="1"/>
          </p:cNvSpPr>
          <p:nvPr>
            <p:ph type="subTitle" idx="1"/>
          </p:nvPr>
        </p:nvSpPr>
        <p:spPr>
          <a:xfrm>
            <a:off x="1524000" y="6138722"/>
            <a:ext cx="9144000" cy="51607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8368" b="21896"/>
          <a:stretch/>
        </p:blipFill>
        <p:spPr bwMode="auto">
          <a:xfrm>
            <a:off x="0" y="3356187"/>
            <a:ext cx="5867400" cy="2382789"/>
          </a:xfrm>
          <a:prstGeom prst="rect">
            <a:avLst/>
          </a:prstGeom>
          <a:ln>
            <a:noFill/>
          </a:ln>
          <a:extLst>
            <a:ext uri="{53640926-AAD7-44D8-BBD7-CCE9431645EC}">
              <a14:shadowObscured xmlns:a14="http://schemas.microsoft.com/office/drawing/2010/main"/>
            </a:ext>
          </a:extLst>
        </p:spPr>
      </p:pic>
      <p:pic>
        <p:nvPicPr>
          <p:cNvPr id="12" name="Picture 11" descr="Z:\WEPFILES\Pictures\WEP 75th anniversary\OH NORW Warranty 041604 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4891" b="1"/>
          <a:stretch/>
        </p:blipFill>
        <p:spPr bwMode="auto">
          <a:xfrm>
            <a:off x="5362791" y="3350355"/>
            <a:ext cx="3247809" cy="2401321"/>
          </a:xfrm>
          <a:prstGeom prst="rect">
            <a:avLst/>
          </a:prstGeom>
          <a:noFill/>
          <a:ln>
            <a:noFill/>
          </a:ln>
          <a:extLst>
            <a:ext uri="{53640926-AAD7-44D8-BBD7-CCE9431645EC}">
              <a14:shadowObscured xmlns:a14="http://schemas.microsoft.com/office/drawing/2010/main"/>
            </a:ext>
          </a:extLst>
        </p:spPr>
      </p:pic>
      <p:pic>
        <p:nvPicPr>
          <p:cNvPr id="13" name="Picture 12" descr="C:\Users\morgan\AppData\Local\Microsoft\Windows\INetCache\Content.Outlook\YKIOGPAU\iStock_000022978601_Full (00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8483" b="3389"/>
          <a:stretch/>
        </p:blipFill>
        <p:spPr bwMode="auto">
          <a:xfrm>
            <a:off x="8486419" y="3348084"/>
            <a:ext cx="3705581" cy="2390892"/>
          </a:xfrm>
          <a:prstGeom prst="rect">
            <a:avLst/>
          </a:prstGeom>
          <a:noFill/>
          <a:ln>
            <a:noFill/>
          </a:ln>
        </p:spPr>
      </p:pic>
    </p:spTree>
    <p:extLst>
      <p:ext uri="{BB962C8B-B14F-4D97-AF65-F5344CB8AC3E}">
        <p14:creationId xmlns:p14="http://schemas.microsoft.com/office/powerpoint/2010/main" val="117597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0A5824-5119-450A-9EF2-EA2A018D6184}"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348290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A5824-5119-450A-9EF2-EA2A018D618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163536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A5824-5119-450A-9EF2-EA2A018D618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301397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4625"/>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0A5824-5119-450A-9EF2-EA2A018D618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
        <p:nvSpPr>
          <p:cNvPr id="11" name="Rectangle 10"/>
          <p:cNvSpPr/>
          <p:nvPr userDrawn="1"/>
        </p:nvSpPr>
        <p:spPr>
          <a:xfrm>
            <a:off x="0" y="6321341"/>
            <a:ext cx="12192000" cy="53665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a:spLocks noChangeArrowheads="1"/>
          </p:cNvSpPr>
          <p:nvPr userDrawn="1"/>
        </p:nvSpPr>
        <p:spPr bwMode="auto">
          <a:xfrm>
            <a:off x="11300282" y="6076366"/>
            <a:ext cx="667127" cy="781634"/>
          </a:xfrm>
          <a:prstGeom prst="rect">
            <a:avLst/>
          </a:prstGeom>
          <a:solidFill>
            <a:srgbClr val="55A839"/>
          </a:solidFill>
          <a:ln>
            <a:noFill/>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fld id="{DBED6FE0-1C0D-4DA1-B2F2-88A90BCFCCE5}" type="slidenum">
              <a:rPr kumimoji="0" lang="en-US" altLang="en-US" sz="1100" b="0" i="0" u="none" strike="noStrike" cap="none" normalizeH="0" baseline="0" smtClean="0">
                <a:ln>
                  <a:noFill/>
                </a:ln>
                <a:solidFill>
                  <a:schemeClr val="tx1"/>
                </a:solidFill>
                <a:effectLst/>
                <a:latin typeface="Times New Roman" panose="02020603050405020304" pitchFamily="18" charset="0"/>
              </a:rPr>
              <a:pPr marL="0" marR="0" lvl="0" indent="0" algn="ctr" defTabSz="914400" rtl="0" eaLnBrk="0" fontAlgn="base" latinLnBrk="0" hangingPunct="0">
                <a:lnSpc>
                  <a:spcPct val="100000"/>
                </a:lnSpc>
                <a:spcBef>
                  <a:spcPct val="0"/>
                </a:spcBef>
                <a:spcAft>
                  <a:spcPct val="0"/>
                </a:spcAft>
                <a:buClrTx/>
                <a:buSzTx/>
                <a:buFontTx/>
                <a:buNone/>
                <a:tabLst/>
              </a:pPr>
              <a:t>‹#›</a:t>
            </a:fld>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913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3255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0A5824-5119-450A-9EF2-EA2A018D618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
        <p:nvSpPr>
          <p:cNvPr id="11" name="Rectangle 10"/>
          <p:cNvSpPr/>
          <p:nvPr userDrawn="1"/>
        </p:nvSpPr>
        <p:spPr>
          <a:xfrm>
            <a:off x="0" y="6321341"/>
            <a:ext cx="12192000" cy="53665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a:spLocks noChangeArrowheads="1"/>
          </p:cNvSpPr>
          <p:nvPr userDrawn="1"/>
        </p:nvSpPr>
        <p:spPr bwMode="auto">
          <a:xfrm>
            <a:off x="11300282" y="6076366"/>
            <a:ext cx="667127" cy="781634"/>
          </a:xfrm>
          <a:prstGeom prst="rect">
            <a:avLst/>
          </a:prstGeom>
          <a:solidFill>
            <a:srgbClr val="55A839"/>
          </a:solidFill>
          <a:ln>
            <a:noFill/>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fld id="{DBED6FE0-1C0D-4DA1-B2F2-88A90BCFCCE5}" type="slidenum">
              <a:rPr kumimoji="0" lang="en-US" altLang="en-US" sz="1100" b="0" i="0" u="none" strike="noStrike" cap="none" normalizeH="0" baseline="0" smtClean="0">
                <a:ln>
                  <a:noFill/>
                </a:ln>
                <a:solidFill>
                  <a:schemeClr val="tx1"/>
                </a:solidFill>
                <a:effectLst/>
                <a:latin typeface="Times New Roman" panose="02020603050405020304" pitchFamily="18" charset="0"/>
              </a:rPr>
              <a:pPr marL="0" marR="0" lvl="0" indent="0" algn="ctr" defTabSz="914400" rtl="0" eaLnBrk="0" fontAlgn="base" latinLnBrk="0" hangingPunct="0">
                <a:lnSpc>
                  <a:spcPct val="100000"/>
                </a:lnSpc>
                <a:spcBef>
                  <a:spcPct val="0"/>
                </a:spcBef>
                <a:spcAft>
                  <a:spcPct val="0"/>
                </a:spcAft>
                <a:buClrTx/>
                <a:buSzTx/>
                <a:buFontTx/>
                <a:buNone/>
                <a:tabLst/>
              </a:pPr>
              <a:t>‹#›</a:t>
            </a:fld>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612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12192000" cy="4492440"/>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410328"/>
            <a:ext cx="10515600"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3264486"/>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E0A5824-5119-450A-9EF2-EA2A018D618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368" b="21896"/>
          <a:stretch/>
        </p:blipFill>
        <p:spPr bwMode="auto">
          <a:xfrm>
            <a:off x="0" y="4498272"/>
            <a:ext cx="5867400" cy="2382789"/>
          </a:xfrm>
          <a:prstGeom prst="rect">
            <a:avLst/>
          </a:prstGeom>
          <a:ln>
            <a:noFill/>
          </a:ln>
          <a:extLst>
            <a:ext uri="{53640926-AAD7-44D8-BBD7-CCE9431645EC}">
              <a14:shadowObscured xmlns:a14="http://schemas.microsoft.com/office/drawing/2010/main"/>
            </a:ext>
          </a:extLst>
        </p:spPr>
      </p:pic>
      <p:pic>
        <p:nvPicPr>
          <p:cNvPr id="8" name="Picture 7" descr="Z:\WEPFILES\Pictures\WEP 75th anniversary\OH NORW Warranty 041604 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4891" b="1"/>
          <a:stretch/>
        </p:blipFill>
        <p:spPr bwMode="auto">
          <a:xfrm>
            <a:off x="5362791" y="4492440"/>
            <a:ext cx="3247809" cy="2401321"/>
          </a:xfrm>
          <a:prstGeom prst="rect">
            <a:avLst/>
          </a:prstGeom>
          <a:noFill/>
          <a:ln>
            <a:noFill/>
          </a:ln>
          <a:extLst>
            <a:ext uri="{53640926-AAD7-44D8-BBD7-CCE9431645EC}">
              <a14:shadowObscured xmlns:a14="http://schemas.microsoft.com/office/drawing/2010/main"/>
            </a:ext>
          </a:extLst>
        </p:spPr>
      </p:pic>
      <p:pic>
        <p:nvPicPr>
          <p:cNvPr id="9" name="Picture 8" descr="C:\Users\morgan\AppData\Local\Microsoft\Windows\INetCache\Content.Outlook\YKIOGPAU\iStock_000022978601_Full (00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8483" b="3389"/>
          <a:stretch/>
        </p:blipFill>
        <p:spPr bwMode="auto">
          <a:xfrm>
            <a:off x="8486419" y="4490169"/>
            <a:ext cx="3705581" cy="2390892"/>
          </a:xfrm>
          <a:prstGeom prst="rect">
            <a:avLst/>
          </a:prstGeom>
          <a:noFill/>
          <a:ln>
            <a:noFill/>
          </a:ln>
        </p:spPr>
      </p:pic>
    </p:spTree>
    <p:extLst>
      <p:ext uri="{BB962C8B-B14F-4D97-AF65-F5344CB8AC3E}">
        <p14:creationId xmlns:p14="http://schemas.microsoft.com/office/powerpoint/2010/main" val="146687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0A5824-5119-450A-9EF2-EA2A018D6184}"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56443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0A5824-5119-450A-9EF2-EA2A018D6184}"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344949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0A5824-5119-450A-9EF2-EA2A018D6184}"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407790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A5824-5119-450A-9EF2-EA2A018D6184}"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94000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0A5824-5119-450A-9EF2-EA2A018D6184}"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179375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A5824-5119-450A-9EF2-EA2A018D6184}"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C3F8C-CB6E-4F9B-988F-DF6261D00B6F}" type="slidenum">
              <a:rPr lang="en-US" smtClean="0"/>
              <a:t>‹#›</a:t>
            </a:fld>
            <a:endParaRPr lang="en-US"/>
          </a:p>
        </p:txBody>
      </p:sp>
    </p:spTree>
    <p:extLst>
      <p:ext uri="{BB962C8B-B14F-4D97-AF65-F5344CB8AC3E}">
        <p14:creationId xmlns:p14="http://schemas.microsoft.com/office/powerpoint/2010/main" val="247327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Sustainable Management of Rural and Small Systems Workshop</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Multi-System Workshop</a:t>
            </a:r>
            <a:endParaRPr lang="en-US" dirty="0"/>
          </a:p>
        </p:txBody>
      </p:sp>
    </p:spTree>
    <p:extLst>
      <p:ext uri="{BB962C8B-B14F-4D97-AF65-F5344CB8AC3E}">
        <p14:creationId xmlns:p14="http://schemas.microsoft.com/office/powerpoint/2010/main" val="33309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Satisfaction</a:t>
            </a:r>
            <a:endParaRPr lang="en-US" dirty="0"/>
          </a:p>
        </p:txBody>
      </p:sp>
      <p:sp>
        <p:nvSpPr>
          <p:cNvPr id="3" name="Content Placeholder 2"/>
          <p:cNvSpPr>
            <a:spLocks noGrp="1"/>
          </p:cNvSpPr>
          <p:nvPr>
            <p:ph idx="1"/>
          </p:nvPr>
        </p:nvSpPr>
        <p:spPr/>
        <p:txBody>
          <a:bodyPr/>
          <a:lstStyle/>
          <a:p>
            <a:r>
              <a:rPr lang="en-US" dirty="0" smtClean="0"/>
              <a:t>Know what your customers expect in service, water quality, and rates</a:t>
            </a:r>
          </a:p>
          <a:p>
            <a:r>
              <a:rPr lang="en-US" dirty="0" smtClean="0"/>
              <a:t>Set goals to meet these expectations</a:t>
            </a:r>
          </a:p>
          <a:p>
            <a:r>
              <a:rPr lang="en-US" dirty="0" smtClean="0"/>
              <a:t>Help your customers understand the value of water</a:t>
            </a:r>
          </a:p>
          <a:p>
            <a:r>
              <a:rPr lang="en-US" dirty="0" smtClean="0"/>
              <a:t>Develop a way to gather feedback from your customers, review the feedback, and then act on it</a:t>
            </a:r>
          </a:p>
          <a:p>
            <a:endParaRPr lang="en-US" dirty="0"/>
          </a:p>
        </p:txBody>
      </p:sp>
    </p:spTree>
    <p:extLst>
      <p:ext uri="{BB962C8B-B14F-4D97-AF65-F5344CB8AC3E}">
        <p14:creationId xmlns:p14="http://schemas.microsoft.com/office/powerpoint/2010/main" val="1071588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&amp; Leadership Development</a:t>
            </a:r>
            <a:endParaRPr lang="en-US" dirty="0"/>
          </a:p>
        </p:txBody>
      </p:sp>
      <p:sp>
        <p:nvSpPr>
          <p:cNvPr id="3" name="Content Placeholder 2"/>
          <p:cNvSpPr>
            <a:spLocks noGrp="1"/>
          </p:cNvSpPr>
          <p:nvPr>
            <p:ph idx="1"/>
          </p:nvPr>
        </p:nvSpPr>
        <p:spPr/>
        <p:txBody>
          <a:bodyPr/>
          <a:lstStyle/>
          <a:p>
            <a:r>
              <a:rPr lang="en-US" dirty="0" smtClean="0"/>
              <a:t>Enable a workforce that is competent, motivated, adaptive, and safe working</a:t>
            </a:r>
          </a:p>
          <a:p>
            <a:r>
              <a:rPr lang="en-US" dirty="0" smtClean="0"/>
              <a:t>Ensure employee institutional knowledge is retained and improved on over time</a:t>
            </a:r>
          </a:p>
          <a:p>
            <a:r>
              <a:rPr lang="en-US" dirty="0" smtClean="0"/>
              <a:t>Create opportunities for professional and leadership development</a:t>
            </a:r>
          </a:p>
          <a:p>
            <a:endParaRPr lang="en-US" dirty="0"/>
          </a:p>
        </p:txBody>
      </p:sp>
    </p:spTree>
    <p:extLst>
      <p:ext uri="{BB962C8B-B14F-4D97-AF65-F5344CB8AC3E}">
        <p14:creationId xmlns:p14="http://schemas.microsoft.com/office/powerpoint/2010/main" val="22101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Optimization</a:t>
            </a:r>
            <a:endParaRPr lang="en-US" dirty="0"/>
          </a:p>
        </p:txBody>
      </p:sp>
      <p:sp>
        <p:nvSpPr>
          <p:cNvPr id="3" name="Content Placeholder 2"/>
          <p:cNvSpPr>
            <a:spLocks noGrp="1"/>
          </p:cNvSpPr>
          <p:nvPr>
            <p:ph idx="1"/>
          </p:nvPr>
        </p:nvSpPr>
        <p:spPr/>
        <p:txBody>
          <a:bodyPr/>
          <a:lstStyle/>
          <a:p>
            <a:r>
              <a:rPr lang="en-US" dirty="0" smtClean="0"/>
              <a:t>Ensure ongoing, timely, cost-effective, and reliable performance improvements in all facets of operations (i.e., continual improvement culture)</a:t>
            </a:r>
          </a:p>
          <a:p>
            <a:r>
              <a:rPr lang="en-US" dirty="0" smtClean="0"/>
              <a:t>Minimize resource use, loss, and impacts from day-to-day operations (e.g., energy and chemical use, water loss)</a:t>
            </a:r>
          </a:p>
          <a:p>
            <a:r>
              <a:rPr lang="en-US" dirty="0" smtClean="0"/>
              <a:t>Maintain awareness of information and operational technology developments to anticipate and support timely adoption of improvements</a:t>
            </a:r>
          </a:p>
          <a:p>
            <a:endParaRPr lang="en-US" dirty="0"/>
          </a:p>
        </p:txBody>
      </p:sp>
    </p:spTree>
    <p:extLst>
      <p:ext uri="{BB962C8B-B14F-4D97-AF65-F5344CB8AC3E}">
        <p14:creationId xmlns:p14="http://schemas.microsoft.com/office/powerpoint/2010/main" val="2650781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 </a:t>
            </a:r>
            <a:endParaRPr lang="en-US" dirty="0"/>
          </a:p>
        </p:txBody>
      </p:sp>
      <p:sp>
        <p:nvSpPr>
          <p:cNvPr id="3" name="Content Placeholder 2"/>
          <p:cNvSpPr>
            <a:spLocks noGrp="1"/>
          </p:cNvSpPr>
          <p:nvPr>
            <p:ph idx="1"/>
          </p:nvPr>
        </p:nvSpPr>
        <p:spPr/>
        <p:txBody>
          <a:bodyPr/>
          <a:lstStyle/>
          <a:p>
            <a:r>
              <a:rPr lang="en-US" dirty="0" smtClean="0"/>
              <a:t>Ensure revenues adequate to recover costs, fund timely maintenance, repair, and replacement of assets, and provide for reserves</a:t>
            </a:r>
          </a:p>
          <a:p>
            <a:r>
              <a:rPr lang="en-US" dirty="0" smtClean="0"/>
              <a:t>Establish predictable rates, consistent with community expectations and acceptability – discuss rate requirements with customers, board members, and other key stakeholders</a:t>
            </a:r>
          </a:p>
          <a:p>
            <a:endParaRPr lang="en-US" dirty="0"/>
          </a:p>
        </p:txBody>
      </p:sp>
    </p:spTree>
    <p:extLst>
      <p:ext uri="{BB962C8B-B14F-4D97-AF65-F5344CB8AC3E}">
        <p14:creationId xmlns:p14="http://schemas.microsoft.com/office/powerpoint/2010/main" val="1956033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Stability</a:t>
            </a:r>
            <a:endParaRPr lang="en-US" dirty="0"/>
          </a:p>
        </p:txBody>
      </p:sp>
      <p:sp>
        <p:nvSpPr>
          <p:cNvPr id="3" name="Content Placeholder 2"/>
          <p:cNvSpPr>
            <a:spLocks noGrp="1"/>
          </p:cNvSpPr>
          <p:nvPr>
            <p:ph idx="1"/>
          </p:nvPr>
        </p:nvSpPr>
        <p:spPr/>
        <p:txBody>
          <a:bodyPr/>
          <a:lstStyle/>
          <a:p>
            <a:r>
              <a:rPr lang="en-US" dirty="0" smtClean="0"/>
              <a:t>Understand </a:t>
            </a:r>
            <a:r>
              <a:rPr lang="en-US" b="1" dirty="0" smtClean="0"/>
              <a:t>costs</a:t>
            </a:r>
            <a:r>
              <a:rPr lang="en-US" dirty="0" smtClean="0"/>
              <a:t> and </a:t>
            </a:r>
            <a:r>
              <a:rPr lang="en-US" b="1" dirty="0" smtClean="0"/>
              <a:t>condition</a:t>
            </a:r>
            <a:r>
              <a:rPr lang="en-US" dirty="0" smtClean="0"/>
              <a:t> for each system component</a:t>
            </a:r>
          </a:p>
          <a:p>
            <a:r>
              <a:rPr lang="en-US" dirty="0" smtClean="0"/>
              <a:t>Understand operational performance factors (e.g., pressure)</a:t>
            </a:r>
          </a:p>
          <a:p>
            <a:r>
              <a:rPr lang="en-US" dirty="0" smtClean="0"/>
              <a:t>Plan for system component repair and replacement over the long-term at the lowest possible cost</a:t>
            </a:r>
          </a:p>
          <a:p>
            <a:r>
              <a:rPr lang="en-US" dirty="0" smtClean="0"/>
              <a:t>Coordinate asset repair, rehabilitation, and replacement within the community to minimize disruptions and other negative consequences</a:t>
            </a:r>
          </a:p>
          <a:p>
            <a:endParaRPr lang="en-US" dirty="0"/>
          </a:p>
        </p:txBody>
      </p:sp>
    </p:spTree>
    <p:extLst>
      <p:ext uri="{BB962C8B-B14F-4D97-AF65-F5344CB8AC3E}">
        <p14:creationId xmlns:p14="http://schemas.microsoft.com/office/powerpoint/2010/main" val="4183518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Resiliency</a:t>
            </a:r>
            <a:endParaRPr lang="en-US" dirty="0"/>
          </a:p>
        </p:txBody>
      </p:sp>
      <p:sp>
        <p:nvSpPr>
          <p:cNvPr id="3" name="Content Placeholder 2"/>
          <p:cNvSpPr>
            <a:spLocks noGrp="1"/>
          </p:cNvSpPr>
          <p:nvPr>
            <p:ph idx="1"/>
          </p:nvPr>
        </p:nvSpPr>
        <p:spPr/>
        <p:txBody>
          <a:bodyPr/>
          <a:lstStyle/>
          <a:p>
            <a:r>
              <a:rPr lang="en-US" dirty="0" smtClean="0"/>
              <a:t>Identify threats to the system (legal, financial, non-compliance, environmental, safety, security, and natural disaster) – conduct all hazards vulnerability assessment</a:t>
            </a:r>
          </a:p>
          <a:p>
            <a:r>
              <a:rPr lang="en-US" dirty="0" smtClean="0"/>
              <a:t>Establish acceptable </a:t>
            </a:r>
            <a:r>
              <a:rPr lang="en-US" b="1" dirty="0" smtClean="0"/>
              <a:t>risk levels that support </a:t>
            </a:r>
            <a:r>
              <a:rPr lang="en-US" dirty="0" smtClean="0"/>
              <a:t>system reliability goals</a:t>
            </a:r>
          </a:p>
          <a:p>
            <a:r>
              <a:rPr lang="en-US" dirty="0" smtClean="0"/>
              <a:t>Identify how you will manage risks and plan response actions – prepare all-hazards emergency response plan</a:t>
            </a:r>
          </a:p>
          <a:p>
            <a:endParaRPr lang="en-US" dirty="0"/>
          </a:p>
        </p:txBody>
      </p:sp>
    </p:spTree>
    <p:extLst>
      <p:ext uri="{BB962C8B-B14F-4D97-AF65-F5344CB8AC3E}">
        <p14:creationId xmlns:p14="http://schemas.microsoft.com/office/powerpoint/2010/main" val="1385485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Sustainability &amp; </a:t>
            </a:r>
            <a:br>
              <a:rPr lang="en-US" dirty="0" smtClean="0"/>
            </a:br>
            <a:r>
              <a:rPr lang="en-US" dirty="0" smtClean="0"/>
              <a:t>Economic Development</a:t>
            </a:r>
            <a:endParaRPr lang="en-US" dirty="0"/>
          </a:p>
        </p:txBody>
      </p:sp>
      <p:sp>
        <p:nvSpPr>
          <p:cNvPr id="3" name="Content Placeholder 2"/>
          <p:cNvSpPr>
            <a:spLocks noGrp="1"/>
          </p:cNvSpPr>
          <p:nvPr>
            <p:ph idx="1"/>
          </p:nvPr>
        </p:nvSpPr>
        <p:spPr/>
        <p:txBody>
          <a:bodyPr/>
          <a:lstStyle/>
          <a:p>
            <a:r>
              <a:rPr lang="en-US" dirty="0" smtClean="0"/>
              <a:t>Be active in your community</a:t>
            </a:r>
          </a:p>
          <a:p>
            <a:pPr lvl="1"/>
            <a:r>
              <a:rPr lang="en-US" dirty="0" smtClean="0"/>
              <a:t>Be aware of, or participate in, discussions of community and economic development</a:t>
            </a:r>
          </a:p>
          <a:p>
            <a:pPr lvl="1"/>
            <a:r>
              <a:rPr lang="en-US" dirty="0" smtClean="0"/>
              <a:t>Get to know local business needs and be aware of opportunities for new residential or business customers</a:t>
            </a:r>
          </a:p>
          <a:p>
            <a:r>
              <a:rPr lang="en-US" dirty="0" smtClean="0"/>
              <a:t>Align Utility Goals:  to be attentive to the impacts utility decisions will have on current and future community and watershed health</a:t>
            </a:r>
          </a:p>
          <a:p>
            <a:r>
              <a:rPr lang="en-US" dirty="0" smtClean="0"/>
              <a:t>Align Utility Goals:  to promote community economic vitality and overall improvement</a:t>
            </a:r>
          </a:p>
          <a:p>
            <a:endParaRPr lang="en-US" dirty="0"/>
          </a:p>
        </p:txBody>
      </p:sp>
    </p:spTree>
    <p:extLst>
      <p:ext uri="{BB962C8B-B14F-4D97-AF65-F5344CB8AC3E}">
        <p14:creationId xmlns:p14="http://schemas.microsoft.com/office/powerpoint/2010/main" val="3127386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Resource Adequacy </a:t>
            </a:r>
            <a:endParaRPr lang="en-US" dirty="0"/>
          </a:p>
        </p:txBody>
      </p:sp>
      <p:sp>
        <p:nvSpPr>
          <p:cNvPr id="3" name="Content Placeholder 2"/>
          <p:cNvSpPr>
            <a:spLocks noGrp="1"/>
          </p:cNvSpPr>
          <p:nvPr>
            <p:ph idx="1"/>
          </p:nvPr>
        </p:nvSpPr>
        <p:spPr/>
        <p:txBody>
          <a:bodyPr/>
          <a:lstStyle/>
          <a:p>
            <a:r>
              <a:rPr lang="en-US" dirty="0" smtClean="0"/>
              <a:t>Ensure water availability consistent with current and future customer needs:</a:t>
            </a:r>
          </a:p>
          <a:p>
            <a:pPr lvl="1"/>
            <a:r>
              <a:rPr lang="en-US" dirty="0" smtClean="0"/>
              <a:t>Long-term resource supply and demand analysis</a:t>
            </a:r>
          </a:p>
          <a:p>
            <a:pPr lvl="1"/>
            <a:r>
              <a:rPr lang="en-US" dirty="0" smtClean="0"/>
              <a:t>Conservation</a:t>
            </a:r>
          </a:p>
          <a:p>
            <a:pPr lvl="1"/>
            <a:r>
              <a:rPr lang="en-US" dirty="0" smtClean="0"/>
              <a:t>Public education</a:t>
            </a:r>
          </a:p>
          <a:p>
            <a:r>
              <a:rPr lang="en-US" dirty="0" smtClean="0"/>
              <a:t>Understand the system role in water availability</a:t>
            </a:r>
          </a:p>
          <a:p>
            <a:r>
              <a:rPr lang="en-US" dirty="0" smtClean="0"/>
              <a:t>Manage operations to provide for long-term aquifer and surface water sustainability and replenishment</a:t>
            </a:r>
          </a:p>
          <a:p>
            <a:endParaRPr lang="en-US" dirty="0"/>
          </a:p>
        </p:txBody>
      </p:sp>
    </p:spTree>
    <p:extLst>
      <p:ext uri="{BB962C8B-B14F-4D97-AF65-F5344CB8AC3E}">
        <p14:creationId xmlns:p14="http://schemas.microsoft.com/office/powerpoint/2010/main" val="3756870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&amp; Support</a:t>
            </a:r>
            <a:endParaRPr lang="en-US" dirty="0"/>
          </a:p>
        </p:txBody>
      </p:sp>
      <p:sp>
        <p:nvSpPr>
          <p:cNvPr id="3" name="Content Placeholder 2"/>
          <p:cNvSpPr>
            <a:spLocks noGrp="1"/>
          </p:cNvSpPr>
          <p:nvPr>
            <p:ph idx="1"/>
          </p:nvPr>
        </p:nvSpPr>
        <p:spPr/>
        <p:txBody>
          <a:bodyPr/>
          <a:lstStyle/>
          <a:p>
            <a:r>
              <a:rPr lang="en-US" dirty="0" smtClean="0"/>
              <a:t>Create understanding and support from oversight bodies, community and watershed interests, and regulatory bodies:</a:t>
            </a:r>
          </a:p>
          <a:p>
            <a:pPr lvl="1"/>
            <a:r>
              <a:rPr lang="en-US" dirty="0" smtClean="0"/>
              <a:t>Service levels</a:t>
            </a:r>
          </a:p>
          <a:p>
            <a:pPr lvl="1"/>
            <a:r>
              <a:rPr lang="en-US" dirty="0" smtClean="0"/>
              <a:t>Rate structures</a:t>
            </a:r>
          </a:p>
          <a:p>
            <a:pPr lvl="1"/>
            <a:r>
              <a:rPr lang="en-US" dirty="0" smtClean="0"/>
              <a:t>Operating budgets</a:t>
            </a:r>
          </a:p>
          <a:p>
            <a:pPr lvl="1"/>
            <a:r>
              <a:rPr lang="en-US" dirty="0" smtClean="0"/>
              <a:t>Capital improvement programs</a:t>
            </a:r>
          </a:p>
          <a:p>
            <a:pPr lvl="1"/>
            <a:r>
              <a:rPr lang="en-US" dirty="0" smtClean="0"/>
              <a:t>Risk management decisions</a:t>
            </a:r>
          </a:p>
          <a:p>
            <a:r>
              <a:rPr lang="en-US" dirty="0" smtClean="0"/>
              <a:t>Actively engage with the community and customers:</a:t>
            </a:r>
          </a:p>
          <a:p>
            <a:pPr lvl="1"/>
            <a:r>
              <a:rPr lang="en-US" dirty="0" smtClean="0"/>
              <a:t>Understand needs and interests</a:t>
            </a:r>
          </a:p>
          <a:p>
            <a:pPr lvl="1"/>
            <a:r>
              <a:rPr lang="en-US" dirty="0" smtClean="0"/>
              <a:t>Promote the value of clean and safe water</a:t>
            </a:r>
          </a:p>
          <a:p>
            <a:endParaRPr lang="en-US" dirty="0"/>
          </a:p>
        </p:txBody>
      </p:sp>
    </p:spTree>
    <p:extLst>
      <p:ext uri="{BB962C8B-B14F-4D97-AF65-F5344CB8AC3E}">
        <p14:creationId xmlns:p14="http://schemas.microsoft.com/office/powerpoint/2010/main" val="1493468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Self-Assessment Exercise</a:t>
            </a:r>
            <a:endParaRPr lang="en-US" dirty="0"/>
          </a:p>
        </p:txBody>
      </p:sp>
      <p:sp>
        <p:nvSpPr>
          <p:cNvPr id="5" name="Text Placeholder 4"/>
          <p:cNvSpPr>
            <a:spLocks noGrp="1"/>
          </p:cNvSpPr>
          <p:nvPr>
            <p:ph type="body" idx="1"/>
          </p:nvPr>
        </p:nvSpPr>
        <p:spPr/>
        <p:txBody>
          <a:bodyPr/>
          <a:lstStyle/>
          <a:p>
            <a:r>
              <a:rPr lang="en-US" dirty="0" smtClean="0"/>
              <a:t>Time to go to work! </a:t>
            </a:r>
            <a:endParaRPr lang="en-US" dirty="0"/>
          </a:p>
        </p:txBody>
      </p:sp>
    </p:spTree>
    <p:extLst>
      <p:ext uri="{BB962C8B-B14F-4D97-AF65-F5344CB8AC3E}">
        <p14:creationId xmlns:p14="http://schemas.microsoft.com/office/powerpoint/2010/main" val="254041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Schedule</a:t>
            </a:r>
            <a:endParaRPr lang="en-US" dirty="0"/>
          </a:p>
        </p:txBody>
      </p:sp>
      <p:sp>
        <p:nvSpPr>
          <p:cNvPr id="3" name="Content Placeholder 2"/>
          <p:cNvSpPr>
            <a:spLocks noGrp="1"/>
          </p:cNvSpPr>
          <p:nvPr>
            <p:ph idx="1"/>
          </p:nvPr>
        </p:nvSpPr>
        <p:spPr/>
        <p:txBody>
          <a:bodyPr>
            <a:normAutofit lnSpcReduction="10000"/>
          </a:bodyPr>
          <a:lstStyle/>
          <a:p>
            <a:r>
              <a:rPr lang="en-US" dirty="0" smtClean="0"/>
              <a:t>Welcome and Introductions</a:t>
            </a:r>
          </a:p>
          <a:p>
            <a:r>
              <a:rPr lang="en-US" dirty="0" smtClean="0"/>
              <a:t>Workshop Objectives</a:t>
            </a:r>
          </a:p>
          <a:p>
            <a:r>
              <a:rPr lang="en-US" dirty="0" smtClean="0"/>
              <a:t>Key Management Areas</a:t>
            </a:r>
          </a:p>
          <a:p>
            <a:r>
              <a:rPr lang="en-US" dirty="0" smtClean="0"/>
              <a:t>Self Assessment Exercise</a:t>
            </a:r>
          </a:p>
          <a:p>
            <a:r>
              <a:rPr lang="en-US" dirty="0" smtClean="0"/>
              <a:t>Lunch</a:t>
            </a:r>
          </a:p>
          <a:p>
            <a:r>
              <a:rPr lang="en-US" dirty="0" smtClean="0"/>
              <a:t>Improving Outcomes</a:t>
            </a:r>
          </a:p>
          <a:p>
            <a:r>
              <a:rPr lang="en-US" dirty="0" smtClean="0"/>
              <a:t>Practices, Tools, and Measures</a:t>
            </a:r>
          </a:p>
          <a:p>
            <a:r>
              <a:rPr lang="en-US" dirty="0" smtClean="0"/>
              <a:t>Creating an Action Plan </a:t>
            </a:r>
          </a:p>
          <a:p>
            <a:r>
              <a:rPr lang="en-US" dirty="0" smtClean="0"/>
              <a:t>Feedback Session</a:t>
            </a:r>
          </a:p>
        </p:txBody>
      </p:sp>
    </p:spTree>
    <p:extLst>
      <p:ext uri="{BB962C8B-B14F-4D97-AF65-F5344CB8AC3E}">
        <p14:creationId xmlns:p14="http://schemas.microsoft.com/office/powerpoint/2010/main" val="1926824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lstStyle/>
          <a:p>
            <a:r>
              <a:rPr lang="en-US" dirty="0" smtClean="0">
                <a:solidFill>
                  <a:schemeClr val="accent6">
                    <a:lumMod val="75000"/>
                  </a:schemeClr>
                </a:solidFill>
              </a:rPr>
              <a:t>Step 1</a:t>
            </a:r>
            <a:r>
              <a:rPr lang="en-US" dirty="0" smtClean="0"/>
              <a:t>: RATE your system’s level of achievement (practice and performance) for each management area </a:t>
            </a:r>
          </a:p>
          <a:p>
            <a:r>
              <a:rPr lang="en-US" dirty="0" smtClean="0">
                <a:solidFill>
                  <a:schemeClr val="accent6">
                    <a:lumMod val="75000"/>
                  </a:schemeClr>
                </a:solidFill>
              </a:rPr>
              <a:t>Step 2</a:t>
            </a:r>
            <a:r>
              <a:rPr lang="en-US" dirty="0" smtClean="0"/>
              <a:t>: RANK the importance of each area </a:t>
            </a:r>
          </a:p>
          <a:p>
            <a:r>
              <a:rPr lang="en-US" dirty="0" smtClean="0">
                <a:solidFill>
                  <a:schemeClr val="accent6">
                    <a:lumMod val="75000"/>
                  </a:schemeClr>
                </a:solidFill>
              </a:rPr>
              <a:t>Step 3</a:t>
            </a:r>
            <a:r>
              <a:rPr lang="en-US" dirty="0" smtClean="0"/>
              <a:t>: PLOT the results </a:t>
            </a:r>
          </a:p>
          <a:p>
            <a:r>
              <a:rPr lang="en-US" dirty="0" smtClean="0">
                <a:solidFill>
                  <a:schemeClr val="accent6">
                    <a:lumMod val="75000"/>
                  </a:schemeClr>
                </a:solidFill>
              </a:rPr>
              <a:t>Step 4</a:t>
            </a:r>
            <a:r>
              <a:rPr lang="en-US" dirty="0" smtClean="0"/>
              <a:t>: IMPROVE by exploring high achievement-related practices </a:t>
            </a:r>
            <a:endParaRPr lang="en-US" dirty="0"/>
          </a:p>
        </p:txBody>
      </p:sp>
    </p:spTree>
    <p:extLst>
      <p:ext uri="{BB962C8B-B14F-4D97-AF65-F5344CB8AC3E}">
        <p14:creationId xmlns:p14="http://schemas.microsoft.com/office/powerpoint/2010/main" val="241542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Rating Areas</a:t>
            </a:r>
            <a:br>
              <a:rPr lang="en-US" dirty="0" smtClean="0"/>
            </a:br>
            <a:r>
              <a:rPr lang="en-US" sz="3200" i="1" dirty="0" smtClean="0"/>
              <a:t>Scale from LOW to HIGH achievement</a:t>
            </a:r>
            <a:endParaRPr lang="en-US" dirty="0"/>
          </a:p>
        </p:txBody>
      </p:sp>
      <p:sp>
        <p:nvSpPr>
          <p:cNvPr id="3" name="Content Placeholder 2"/>
          <p:cNvSpPr>
            <a:spLocks noGrp="1"/>
          </p:cNvSpPr>
          <p:nvPr>
            <p:ph idx="1"/>
          </p:nvPr>
        </p:nvSpPr>
        <p:spPr/>
        <p:txBody>
          <a:bodyPr/>
          <a:lstStyle/>
          <a:p>
            <a:pPr lvl="0">
              <a:spcAft>
                <a:spcPts val="600"/>
              </a:spcAft>
            </a:pPr>
            <a:r>
              <a:rPr lang="en-US" dirty="0"/>
              <a:t>Select </a:t>
            </a:r>
            <a:r>
              <a:rPr lang="en-US" b="1" dirty="0">
                <a:solidFill>
                  <a:srgbClr val="54A738"/>
                </a:solidFill>
              </a:rPr>
              <a:t>Low</a:t>
            </a:r>
            <a:r>
              <a:rPr lang="en-US" dirty="0">
                <a:solidFill>
                  <a:srgbClr val="54A738"/>
                </a:solidFill>
              </a:rPr>
              <a:t> </a:t>
            </a:r>
            <a:r>
              <a:rPr lang="en-US" dirty="0"/>
              <a:t>if your system has no workable practices in place for addressing this area – very low capacity and performance.</a:t>
            </a:r>
          </a:p>
          <a:p>
            <a:pPr lvl="0">
              <a:spcAft>
                <a:spcPts val="600"/>
              </a:spcAft>
            </a:pPr>
            <a:r>
              <a:rPr lang="en-US" dirty="0"/>
              <a:t>Select </a:t>
            </a:r>
            <a:r>
              <a:rPr lang="en-US" b="1" dirty="0">
                <a:solidFill>
                  <a:srgbClr val="54A738"/>
                </a:solidFill>
              </a:rPr>
              <a:t>Medium</a:t>
            </a:r>
            <a:r>
              <a:rPr lang="en-US" dirty="0"/>
              <a:t> if your system has some workable practices in place with moderate achievement, but could improve – some capacity in place.</a:t>
            </a:r>
          </a:p>
          <a:p>
            <a:pPr lvl="0">
              <a:spcAft>
                <a:spcPts val="600"/>
              </a:spcAft>
            </a:pPr>
            <a:r>
              <a:rPr lang="en-US" dirty="0"/>
              <a:t>Select </a:t>
            </a:r>
            <a:r>
              <a:rPr lang="en-US" b="1" dirty="0">
                <a:solidFill>
                  <a:srgbClr val="54A738"/>
                </a:solidFill>
              </a:rPr>
              <a:t>High</a:t>
            </a:r>
            <a:r>
              <a:rPr lang="en-US" dirty="0">
                <a:solidFill>
                  <a:srgbClr val="54A738"/>
                </a:solidFill>
              </a:rPr>
              <a:t> </a:t>
            </a:r>
            <a:r>
              <a:rPr lang="en-US" dirty="0"/>
              <a:t>if your system has effective, standardized, and accepted practices in place. It either usually or consistently achieves goals – capacity is high and in need of very little or no further development. </a:t>
            </a:r>
          </a:p>
          <a:p>
            <a:pPr marL="0" indent="0">
              <a:buNone/>
            </a:pPr>
            <a:endParaRPr lang="en-US" dirty="0"/>
          </a:p>
        </p:txBody>
      </p:sp>
    </p:spTree>
    <p:extLst>
      <p:ext uri="{BB962C8B-B14F-4D97-AF65-F5344CB8AC3E}">
        <p14:creationId xmlns:p14="http://schemas.microsoft.com/office/powerpoint/2010/main" val="721448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Ranking Areas</a:t>
            </a:r>
            <a:br>
              <a:rPr lang="en-US" dirty="0" smtClean="0"/>
            </a:br>
            <a:r>
              <a:rPr lang="en-US" sz="3200" i="1" dirty="0" smtClean="0"/>
              <a:t>Scale from LOW to HIGH priority</a:t>
            </a:r>
            <a:endParaRPr lang="en-US" dirty="0"/>
          </a:p>
        </p:txBody>
      </p:sp>
      <p:sp>
        <p:nvSpPr>
          <p:cNvPr id="3" name="Content Placeholder 2"/>
          <p:cNvSpPr>
            <a:spLocks noGrp="1"/>
          </p:cNvSpPr>
          <p:nvPr>
            <p:ph idx="1"/>
          </p:nvPr>
        </p:nvSpPr>
        <p:spPr/>
        <p:txBody>
          <a:bodyPr/>
          <a:lstStyle/>
          <a:p>
            <a:r>
              <a:rPr lang="en-US" dirty="0"/>
              <a:t>Current or expected challenges</a:t>
            </a:r>
          </a:p>
          <a:p>
            <a:r>
              <a:rPr lang="en-US" dirty="0"/>
              <a:t>Customer or stakeholder impact:  reliability; quality; timeliness</a:t>
            </a:r>
          </a:p>
          <a:p>
            <a:r>
              <a:rPr lang="en-US" dirty="0"/>
              <a:t>Consequences of not improving:  compliance; cost; credibility; health; safety</a:t>
            </a:r>
          </a:p>
          <a:p>
            <a:r>
              <a:rPr lang="en-US" dirty="0"/>
              <a:t>Urgency – near or long term need</a:t>
            </a:r>
          </a:p>
          <a:p>
            <a:r>
              <a:rPr lang="en-US" dirty="0"/>
              <a:t>Community priorities</a:t>
            </a:r>
          </a:p>
          <a:p>
            <a:pPr marL="0" indent="0">
              <a:buNone/>
            </a:pPr>
            <a:endParaRPr lang="en-US" dirty="0"/>
          </a:p>
        </p:txBody>
      </p:sp>
    </p:spTree>
    <p:extLst>
      <p:ext uri="{BB962C8B-B14F-4D97-AF65-F5344CB8AC3E}">
        <p14:creationId xmlns:p14="http://schemas.microsoft.com/office/powerpoint/2010/main" val="2261606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1 &amp; 2: Rating and Ranking Areas</a:t>
            </a:r>
            <a:br>
              <a:rPr lang="en-US" dirty="0" smtClean="0"/>
            </a:br>
            <a:r>
              <a:rPr lang="en-US" sz="3200" i="1" dirty="0" smtClean="0"/>
              <a:t>Self-Assessment Demonstration</a:t>
            </a:r>
            <a:endParaRPr lang="en-US" dirty="0"/>
          </a:p>
        </p:txBody>
      </p:sp>
      <p:pic>
        <p:nvPicPr>
          <p:cNvPr id="4" name="Picture 2"/>
          <p:cNvPicPr>
            <a:picLocks noChangeAspect="1" noChangeArrowheads="1"/>
          </p:cNvPicPr>
          <p:nvPr/>
        </p:nvPicPr>
        <p:blipFill rotWithShape="1">
          <a:blip r:embed="rId3" cstate="print"/>
          <a:srcRect l="20312" t="20834" r="21094" b="13922"/>
          <a:stretch/>
        </p:blipFill>
        <p:spPr bwMode="auto">
          <a:xfrm>
            <a:off x="2902323" y="1500188"/>
            <a:ext cx="6387353" cy="51818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8515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Plotting Results </a:t>
            </a:r>
            <a:br>
              <a:rPr lang="en-US" dirty="0" smtClean="0"/>
            </a:br>
            <a:r>
              <a:rPr lang="en-US" sz="3200" i="1" dirty="0" smtClean="0"/>
              <a:t>Self-Assessment Demonstration</a:t>
            </a:r>
            <a:endParaRPr lang="en-US" dirty="0"/>
          </a:p>
        </p:txBody>
      </p:sp>
      <p:pic>
        <p:nvPicPr>
          <p:cNvPr id="4" name="Picture 3"/>
          <p:cNvPicPr/>
          <p:nvPr/>
        </p:nvPicPr>
        <p:blipFill>
          <a:blip r:embed="rId3" cstate="print"/>
          <a:srcRect l="11988" t="19398" r="23511" b="12248"/>
          <a:stretch>
            <a:fillRect/>
          </a:stretch>
        </p:blipFill>
        <p:spPr bwMode="auto">
          <a:xfrm>
            <a:off x="2810435" y="1500188"/>
            <a:ext cx="6571129" cy="51695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3150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STEPS 3 &amp; 4: Plotting Results and Focusing Attention</a:t>
            </a:r>
            <a:br>
              <a:rPr lang="en-US" sz="4000" dirty="0" smtClean="0"/>
            </a:br>
            <a:r>
              <a:rPr lang="en-US" sz="3100" i="1" dirty="0" smtClean="0"/>
              <a:t>Self-Assessment Demonstration</a:t>
            </a:r>
            <a:endParaRPr lang="en-US" dirty="0"/>
          </a:p>
        </p:txBody>
      </p:sp>
      <p:pic>
        <p:nvPicPr>
          <p:cNvPr id="4" name="Picture 2"/>
          <p:cNvPicPr>
            <a:picLocks noChangeAspect="1" noChangeArrowheads="1"/>
          </p:cNvPicPr>
          <p:nvPr/>
        </p:nvPicPr>
        <p:blipFill>
          <a:blip r:embed="rId3" cstate="print"/>
          <a:srcRect l="18750" t="33333" r="21094" b="19792"/>
          <a:stretch>
            <a:fillRect/>
          </a:stretch>
        </p:blipFill>
        <p:spPr bwMode="auto">
          <a:xfrm>
            <a:off x="1842246" y="1500188"/>
            <a:ext cx="8507507" cy="49719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241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Discussion Questions</a:t>
            </a:r>
            <a:endParaRPr lang="en-US" dirty="0"/>
          </a:p>
        </p:txBody>
      </p:sp>
      <p:sp>
        <p:nvSpPr>
          <p:cNvPr id="3" name="Content Placeholder 2"/>
          <p:cNvSpPr>
            <a:spLocks noGrp="1"/>
          </p:cNvSpPr>
          <p:nvPr>
            <p:ph idx="1"/>
          </p:nvPr>
        </p:nvSpPr>
        <p:spPr/>
        <p:txBody>
          <a:bodyPr/>
          <a:lstStyle/>
          <a:p>
            <a:r>
              <a:rPr lang="en-US" dirty="0"/>
              <a:t>Where is your utility strong?  Why?</a:t>
            </a:r>
          </a:p>
          <a:p>
            <a:r>
              <a:rPr lang="en-US" dirty="0"/>
              <a:t>Where is there the most room for improvement?  Why?</a:t>
            </a:r>
          </a:p>
          <a:p>
            <a:r>
              <a:rPr lang="en-US" dirty="0"/>
              <a:t>What are your areas of focus?</a:t>
            </a:r>
          </a:p>
          <a:p>
            <a:pPr lvl="1"/>
            <a:r>
              <a:rPr lang="en-US" dirty="0"/>
              <a:t>Why are they a priority?</a:t>
            </a:r>
          </a:p>
          <a:p>
            <a:pPr lvl="1"/>
            <a:r>
              <a:rPr lang="en-US" dirty="0"/>
              <a:t>Why is performance low?</a:t>
            </a:r>
          </a:p>
          <a:p>
            <a:pPr lvl="2"/>
            <a:r>
              <a:rPr lang="en-US" dirty="0"/>
              <a:t>Technical capacity?</a:t>
            </a:r>
          </a:p>
          <a:p>
            <a:pPr lvl="2"/>
            <a:r>
              <a:rPr lang="en-US" dirty="0"/>
              <a:t>Financial capacity?</a:t>
            </a:r>
          </a:p>
          <a:p>
            <a:pPr lvl="2"/>
            <a:r>
              <a:rPr lang="en-US" dirty="0"/>
              <a:t>Managerial capacity?</a:t>
            </a:r>
          </a:p>
          <a:p>
            <a:r>
              <a:rPr lang="en-US" dirty="0"/>
              <a:t>What are the commonalities and differences among table participants?</a:t>
            </a:r>
          </a:p>
          <a:p>
            <a:endParaRPr lang="en-US" dirty="0"/>
          </a:p>
        </p:txBody>
      </p:sp>
    </p:spTree>
    <p:extLst>
      <p:ext uri="{BB962C8B-B14F-4D97-AF65-F5344CB8AC3E}">
        <p14:creationId xmlns:p14="http://schemas.microsoft.com/office/powerpoint/2010/main" val="3854834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Improving Outcomes</a:t>
            </a:r>
            <a:endParaRPr lang="en-US" dirty="0"/>
          </a:p>
        </p:txBody>
      </p:sp>
      <p:sp>
        <p:nvSpPr>
          <p:cNvPr id="5" name="Text Placeholder 4"/>
          <p:cNvSpPr>
            <a:spLocks noGrp="1"/>
          </p:cNvSpPr>
          <p:nvPr>
            <p:ph type="body" idx="1"/>
          </p:nvPr>
        </p:nvSpPr>
        <p:spPr/>
        <p:txBody>
          <a:bodyPr/>
          <a:lstStyle/>
          <a:p>
            <a:r>
              <a:rPr lang="en-US" dirty="0" smtClean="0"/>
              <a:t>Creating a Plan, Taking Action, Measuring Results</a:t>
            </a:r>
            <a:endParaRPr lang="en-US" dirty="0"/>
          </a:p>
        </p:txBody>
      </p:sp>
    </p:spTree>
    <p:extLst>
      <p:ext uri="{BB962C8B-B14F-4D97-AF65-F5344CB8AC3E}">
        <p14:creationId xmlns:p14="http://schemas.microsoft.com/office/powerpoint/2010/main" val="1451847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Activity</a:t>
            </a:r>
            <a:endParaRPr lang="en-US" dirty="0"/>
          </a:p>
        </p:txBody>
      </p:sp>
      <p:sp>
        <p:nvSpPr>
          <p:cNvPr id="3" name="Content Placeholder 2"/>
          <p:cNvSpPr>
            <a:spLocks noGrp="1"/>
          </p:cNvSpPr>
          <p:nvPr>
            <p:ph idx="1"/>
          </p:nvPr>
        </p:nvSpPr>
        <p:spPr/>
        <p:txBody>
          <a:bodyPr/>
          <a:lstStyle/>
          <a:p>
            <a:r>
              <a:rPr lang="en-US" dirty="0"/>
              <a:t>Each table completes an improvement worksheet for one low achievement/high priority management area</a:t>
            </a:r>
          </a:p>
          <a:p>
            <a:r>
              <a:rPr lang="en-US" dirty="0"/>
              <a:t>Share perspectives on:</a:t>
            </a:r>
          </a:p>
          <a:p>
            <a:pPr lvl="1"/>
            <a:r>
              <a:rPr lang="en-US" dirty="0"/>
              <a:t>What will constitute “high achievement” in this management area?</a:t>
            </a:r>
          </a:p>
          <a:p>
            <a:pPr lvl="1"/>
            <a:r>
              <a:rPr lang="en-US" dirty="0"/>
              <a:t>What changes will the utility need to make to improve performance?</a:t>
            </a:r>
          </a:p>
          <a:p>
            <a:pPr lvl="1"/>
            <a:r>
              <a:rPr lang="en-US" dirty="0"/>
              <a:t>How could you track your performance progress?</a:t>
            </a:r>
          </a:p>
          <a:p>
            <a:pPr lvl="1"/>
            <a:r>
              <a:rPr lang="en-US" dirty="0"/>
              <a:t>What will be the biggest challenges to performance improvement?</a:t>
            </a:r>
          </a:p>
          <a:p>
            <a:endParaRPr lang="en-US" dirty="0"/>
          </a:p>
        </p:txBody>
      </p:sp>
    </p:spTree>
    <p:extLst>
      <p:ext uri="{BB962C8B-B14F-4D97-AF65-F5344CB8AC3E}">
        <p14:creationId xmlns:p14="http://schemas.microsoft.com/office/powerpoint/2010/main" val="1947010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Tools, Guides, and Other Resources</a:t>
            </a:r>
            <a:endParaRPr lang="en-US" dirty="0"/>
          </a:p>
        </p:txBody>
      </p:sp>
      <p:sp>
        <p:nvSpPr>
          <p:cNvPr id="5" name="Text Placeholder 4"/>
          <p:cNvSpPr>
            <a:spLocks noGrp="1"/>
          </p:cNvSpPr>
          <p:nvPr>
            <p:ph type="body" idx="1"/>
          </p:nvPr>
        </p:nvSpPr>
        <p:spPr/>
        <p:txBody>
          <a:bodyPr/>
          <a:lstStyle/>
          <a:p>
            <a:r>
              <a:rPr lang="en-US" dirty="0" smtClean="0"/>
              <a:t>Resources Available for Your Use</a:t>
            </a:r>
            <a:endParaRPr lang="en-US" dirty="0"/>
          </a:p>
        </p:txBody>
      </p:sp>
    </p:spTree>
    <p:extLst>
      <p:ext uri="{BB962C8B-B14F-4D97-AF65-F5344CB8AC3E}">
        <p14:creationId xmlns:p14="http://schemas.microsoft.com/office/powerpoint/2010/main" val="1134205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Objectives</a:t>
            </a:r>
            <a:endParaRPr lang="en-US" dirty="0"/>
          </a:p>
        </p:txBody>
      </p:sp>
      <p:sp>
        <p:nvSpPr>
          <p:cNvPr id="3" name="Content Placeholder 2"/>
          <p:cNvSpPr>
            <a:spLocks noGrp="1"/>
          </p:cNvSpPr>
          <p:nvPr>
            <p:ph idx="1"/>
          </p:nvPr>
        </p:nvSpPr>
        <p:spPr/>
        <p:txBody>
          <a:bodyPr/>
          <a:lstStyle/>
          <a:p>
            <a:r>
              <a:rPr lang="en-US" dirty="0" smtClean="0"/>
              <a:t>Learn about key utility management areas</a:t>
            </a:r>
          </a:p>
          <a:p>
            <a:r>
              <a:rPr lang="en-US" dirty="0" smtClean="0"/>
              <a:t>Engage in a self-assessment process</a:t>
            </a:r>
          </a:p>
          <a:p>
            <a:r>
              <a:rPr lang="en-US" dirty="0" smtClean="0"/>
              <a:t>Discuss tools, tips, and measures for performance improvement</a:t>
            </a:r>
          </a:p>
          <a:p>
            <a:r>
              <a:rPr lang="en-US" dirty="0" smtClean="0"/>
              <a:t>Exchange insights and tips with other </a:t>
            </a:r>
            <a:r>
              <a:rPr lang="en-US" smtClean="0"/>
              <a:t>local utilities </a:t>
            </a:r>
            <a:endParaRPr lang="en-US" dirty="0" smtClean="0"/>
          </a:p>
          <a:p>
            <a:r>
              <a:rPr lang="en-US" dirty="0" smtClean="0"/>
              <a:t>Begin to create an action plan for moving forward</a:t>
            </a:r>
          </a:p>
          <a:p>
            <a:pPr marL="0" indent="0">
              <a:buNone/>
            </a:pPr>
            <a:endParaRPr lang="en-US" dirty="0"/>
          </a:p>
        </p:txBody>
      </p:sp>
    </p:spTree>
    <p:extLst>
      <p:ext uri="{BB962C8B-B14F-4D97-AF65-F5344CB8AC3E}">
        <p14:creationId xmlns:p14="http://schemas.microsoft.com/office/powerpoint/2010/main" val="964547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Outcomes: Additional Resources</a:t>
            </a:r>
            <a:endParaRPr lang="en-US" dirty="0"/>
          </a:p>
        </p:txBody>
      </p:sp>
      <p:sp>
        <p:nvSpPr>
          <p:cNvPr id="3" name="Content Placeholder 2"/>
          <p:cNvSpPr>
            <a:spLocks noGrp="1"/>
          </p:cNvSpPr>
          <p:nvPr>
            <p:ph idx="1"/>
          </p:nvPr>
        </p:nvSpPr>
        <p:spPr/>
        <p:txBody>
          <a:bodyPr/>
          <a:lstStyle/>
          <a:p>
            <a:r>
              <a:rPr lang="en-US" dirty="0"/>
              <a:t>Extensive Compilation of Tools and Resources</a:t>
            </a:r>
          </a:p>
          <a:p>
            <a:pPr lvl="1"/>
            <a:r>
              <a:rPr lang="en-US" dirty="0"/>
              <a:t>Excel Print Out in Your Packet</a:t>
            </a:r>
          </a:p>
          <a:p>
            <a:pPr lvl="1"/>
            <a:r>
              <a:rPr lang="en-US" dirty="0"/>
              <a:t>Electronically Available </a:t>
            </a:r>
            <a:r>
              <a:rPr lang="en-US" dirty="0" smtClean="0"/>
              <a:t>on EPA and USDA’s websites</a:t>
            </a:r>
            <a:endParaRPr lang="en-US" dirty="0">
              <a:solidFill>
                <a:srgbClr val="FF0000"/>
              </a:solidFill>
            </a:endParaRPr>
          </a:p>
          <a:p>
            <a:r>
              <a:rPr lang="en-US" dirty="0"/>
              <a:t>Organized by Key Management Areas</a:t>
            </a:r>
          </a:p>
          <a:p>
            <a:r>
              <a:rPr lang="en-US" dirty="0"/>
              <a:t>Covers Resources from NRWA, USDA, EPA, RCAP, AWWA, WEF and others</a:t>
            </a:r>
          </a:p>
          <a:p>
            <a:r>
              <a:rPr lang="en-US" dirty="0"/>
              <a:t>Supplemental to Locally Available Technical Assistance and Resources</a:t>
            </a:r>
          </a:p>
          <a:p>
            <a:endParaRPr lang="en-US" dirty="0"/>
          </a:p>
        </p:txBody>
      </p:sp>
    </p:spTree>
    <p:extLst>
      <p:ext uri="{BB962C8B-B14F-4D97-AF65-F5344CB8AC3E}">
        <p14:creationId xmlns:p14="http://schemas.microsoft.com/office/powerpoint/2010/main" val="1821196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Resources Demonstration</a:t>
            </a:r>
            <a:endParaRPr lang="en-US" dirty="0"/>
          </a:p>
        </p:txBody>
      </p:sp>
      <p:pic>
        <p:nvPicPr>
          <p:cNvPr id="4" name="Picture 2"/>
          <p:cNvPicPr>
            <a:picLocks noGrp="1" noChangeAspect="1" noChangeArrowheads="1"/>
          </p:cNvPicPr>
          <p:nvPr>
            <p:ph idx="1"/>
          </p:nvPr>
        </p:nvPicPr>
        <p:blipFill>
          <a:blip r:embed="rId3" cstate="print"/>
          <a:srcRect l="1830" t="19048" r="2076" b="4761"/>
          <a:stretch>
            <a:fillRect/>
          </a:stretch>
        </p:blipFill>
        <p:spPr bwMode="auto">
          <a:xfrm>
            <a:off x="1880347" y="1500188"/>
            <a:ext cx="8431305" cy="5139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4562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Highlights</a:t>
            </a:r>
            <a:endParaRPr lang="en-US" dirty="0"/>
          </a:p>
        </p:txBody>
      </p:sp>
      <p:sp>
        <p:nvSpPr>
          <p:cNvPr id="3" name="Content Placeholder 2"/>
          <p:cNvSpPr>
            <a:spLocks noGrp="1"/>
          </p:cNvSpPr>
          <p:nvPr>
            <p:ph idx="1"/>
          </p:nvPr>
        </p:nvSpPr>
        <p:spPr/>
        <p:txBody>
          <a:bodyPr/>
          <a:lstStyle/>
          <a:p>
            <a:r>
              <a:rPr lang="en-US" dirty="0"/>
              <a:t>Three (Typically High Priority) Management Areas</a:t>
            </a:r>
          </a:p>
          <a:p>
            <a:pPr lvl="1"/>
            <a:r>
              <a:rPr lang="en-US" dirty="0"/>
              <a:t>Operational Optimization – Water/Energy Efficiency</a:t>
            </a:r>
          </a:p>
          <a:p>
            <a:pPr lvl="1"/>
            <a:r>
              <a:rPr lang="en-US" dirty="0"/>
              <a:t>Financial Viability</a:t>
            </a:r>
          </a:p>
          <a:p>
            <a:pPr lvl="1"/>
            <a:r>
              <a:rPr lang="en-US" dirty="0"/>
              <a:t>Stakeholder Understanding and Support</a:t>
            </a:r>
          </a:p>
          <a:p>
            <a:r>
              <a:rPr lang="en-US" dirty="0"/>
              <a:t>Areas Typically of High Interest to Utility Managers and The Backbone of A Sustainably Managed System</a:t>
            </a:r>
          </a:p>
          <a:p>
            <a:endParaRPr lang="en-US" dirty="0"/>
          </a:p>
        </p:txBody>
      </p:sp>
    </p:spTree>
    <p:extLst>
      <p:ext uri="{BB962C8B-B14F-4D97-AF65-F5344CB8AC3E}">
        <p14:creationId xmlns:p14="http://schemas.microsoft.com/office/powerpoint/2010/main" val="576704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Optimization</a:t>
            </a:r>
            <a:br>
              <a:rPr lang="en-US" dirty="0" smtClean="0"/>
            </a:br>
            <a:r>
              <a:rPr lang="en-US" sz="3200" i="1" dirty="0" smtClean="0"/>
              <a:t>Water/Energy Efficiency</a:t>
            </a:r>
            <a:endParaRPr lang="en-US" sz="3200" dirty="0"/>
          </a:p>
        </p:txBody>
      </p:sp>
      <p:sp>
        <p:nvSpPr>
          <p:cNvPr id="3" name="Content Placeholder 2"/>
          <p:cNvSpPr>
            <a:spLocks noGrp="1"/>
          </p:cNvSpPr>
          <p:nvPr>
            <p:ph idx="1"/>
          </p:nvPr>
        </p:nvSpPr>
        <p:spPr>
          <a:xfrm>
            <a:off x="528917" y="2017059"/>
            <a:ext cx="5293659" cy="4351338"/>
          </a:xfrm>
        </p:spPr>
        <p:txBody>
          <a:bodyPr/>
          <a:lstStyle/>
          <a:p>
            <a:pPr marL="0" indent="0">
              <a:buNone/>
            </a:pPr>
            <a:r>
              <a:rPr lang="en-US" dirty="0"/>
              <a:t>EPA: Check Up Program for Small System (CUPSS)</a:t>
            </a:r>
          </a:p>
          <a:p>
            <a:r>
              <a:rPr lang="en-US" dirty="0"/>
              <a:t>Free Asset Management Tool for Small Drinking Water and Wastewater Utilities</a:t>
            </a:r>
          </a:p>
          <a:p>
            <a:r>
              <a:rPr lang="en-US" dirty="0"/>
              <a:t>Tips on How to Develop a Record of Your Assets, an Understanding of Your Financial Situation, and a Tailored Asset Management Plan</a:t>
            </a:r>
          </a:p>
          <a:p>
            <a:endParaRPr lang="en-US" dirty="0"/>
          </a:p>
        </p:txBody>
      </p:sp>
      <p:pic>
        <p:nvPicPr>
          <p:cNvPr id="4" name="Picture 3"/>
          <p:cNvPicPr>
            <a:picLocks noChangeAspect="1"/>
          </p:cNvPicPr>
          <p:nvPr/>
        </p:nvPicPr>
        <p:blipFill rotWithShape="1">
          <a:blip r:embed="rId2"/>
          <a:srcRect l="36000" t="29333" r="9250" b="6667"/>
          <a:stretch/>
        </p:blipFill>
        <p:spPr>
          <a:xfrm>
            <a:off x="6109447" y="2084294"/>
            <a:ext cx="5441576" cy="3578023"/>
          </a:xfrm>
          <a:prstGeom prst="rect">
            <a:avLst/>
          </a:prstGeom>
          <a:ln w="3175">
            <a:solidFill>
              <a:schemeClr val="tx1"/>
            </a:solidFill>
          </a:ln>
        </p:spPr>
      </p:pic>
    </p:spTree>
    <p:extLst>
      <p:ext uri="{BB962C8B-B14F-4D97-AF65-F5344CB8AC3E}">
        <p14:creationId xmlns:p14="http://schemas.microsoft.com/office/powerpoint/2010/main" val="23601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Optimization</a:t>
            </a:r>
            <a:br>
              <a:rPr lang="en-US" dirty="0" smtClean="0"/>
            </a:br>
            <a:r>
              <a:rPr lang="en-US" sz="3200" i="1" dirty="0" smtClean="0"/>
              <a:t>Water/Energy Efficiency</a:t>
            </a:r>
            <a:endParaRPr lang="en-US" sz="3200" dirty="0"/>
          </a:p>
        </p:txBody>
      </p:sp>
      <p:sp>
        <p:nvSpPr>
          <p:cNvPr id="3" name="Content Placeholder 2"/>
          <p:cNvSpPr>
            <a:spLocks noGrp="1"/>
          </p:cNvSpPr>
          <p:nvPr>
            <p:ph idx="1"/>
          </p:nvPr>
        </p:nvSpPr>
        <p:spPr>
          <a:xfrm>
            <a:off x="582706" y="2339788"/>
            <a:ext cx="5293659" cy="4351338"/>
          </a:xfrm>
        </p:spPr>
        <p:txBody>
          <a:bodyPr/>
          <a:lstStyle/>
          <a:p>
            <a:pPr marL="0" indent="0">
              <a:buNone/>
            </a:pPr>
            <a:r>
              <a:rPr lang="en-US" dirty="0"/>
              <a:t>EPA: Energy Use Tool for Water and Wastewater Systems</a:t>
            </a:r>
          </a:p>
          <a:p>
            <a:r>
              <a:rPr lang="en-US" dirty="0"/>
              <a:t>Interactive, Excel-based tool</a:t>
            </a:r>
          </a:p>
          <a:p>
            <a:r>
              <a:rPr lang="en-US" dirty="0"/>
              <a:t>Detailed Analysis of All Energy Types</a:t>
            </a:r>
          </a:p>
          <a:p>
            <a:r>
              <a:rPr lang="en-US" dirty="0"/>
              <a:t>Provides Summary Report:  Statement of Energy Performance</a:t>
            </a:r>
          </a:p>
          <a:p>
            <a:endParaRPr lang="en-US" dirty="0"/>
          </a:p>
        </p:txBody>
      </p:sp>
      <p:pic>
        <p:nvPicPr>
          <p:cNvPr id="5" name="Picture 4"/>
          <p:cNvPicPr>
            <a:picLocks noChangeAspect="1"/>
          </p:cNvPicPr>
          <p:nvPr/>
        </p:nvPicPr>
        <p:blipFill rotWithShape="1">
          <a:blip r:embed="rId2"/>
          <a:srcRect l="37442" t="19229" r="7642" b="11248"/>
          <a:stretch/>
        </p:blipFill>
        <p:spPr>
          <a:xfrm>
            <a:off x="6096000" y="1963271"/>
            <a:ext cx="5350213" cy="3810000"/>
          </a:xfrm>
          <a:prstGeom prst="rect">
            <a:avLst/>
          </a:prstGeom>
          <a:ln w="3175">
            <a:solidFill>
              <a:schemeClr val="tx1"/>
            </a:solidFill>
          </a:ln>
        </p:spPr>
      </p:pic>
    </p:spTree>
    <p:extLst>
      <p:ext uri="{BB962C8B-B14F-4D97-AF65-F5344CB8AC3E}">
        <p14:creationId xmlns:p14="http://schemas.microsoft.com/office/powerpoint/2010/main" val="594132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Optimization</a:t>
            </a:r>
            <a:br>
              <a:rPr lang="en-US" dirty="0" smtClean="0"/>
            </a:br>
            <a:r>
              <a:rPr lang="en-US" sz="3200" i="1" dirty="0" smtClean="0"/>
              <a:t>Water/Energy Efficiency</a:t>
            </a:r>
            <a:endParaRPr lang="en-US" sz="3200" dirty="0"/>
          </a:p>
        </p:txBody>
      </p:sp>
      <p:sp>
        <p:nvSpPr>
          <p:cNvPr id="3" name="Content Placeholder 2"/>
          <p:cNvSpPr>
            <a:spLocks noGrp="1"/>
          </p:cNvSpPr>
          <p:nvPr>
            <p:ph idx="1"/>
          </p:nvPr>
        </p:nvSpPr>
        <p:spPr>
          <a:xfrm>
            <a:off x="542365" y="2506662"/>
            <a:ext cx="6208059" cy="4351338"/>
          </a:xfrm>
        </p:spPr>
        <p:txBody>
          <a:bodyPr/>
          <a:lstStyle/>
          <a:p>
            <a:pPr marL="0" indent="0">
              <a:buNone/>
            </a:pPr>
            <a:r>
              <a:rPr lang="en-US" dirty="0"/>
              <a:t>RCAP: Sustainable Infrastructure for Small System Public Services:  A Planning and Resource Guide</a:t>
            </a:r>
          </a:p>
          <a:p>
            <a:r>
              <a:rPr lang="en-US" dirty="0"/>
              <a:t>Water Conservation</a:t>
            </a:r>
          </a:p>
          <a:p>
            <a:r>
              <a:rPr lang="en-US" dirty="0"/>
              <a:t>Energy Efficiency</a:t>
            </a:r>
          </a:p>
          <a:p>
            <a:r>
              <a:rPr lang="en-US" dirty="0"/>
              <a:t>Renewable Energy</a:t>
            </a:r>
          </a:p>
          <a:p>
            <a:endParaRPr lang="en-US" dirty="0"/>
          </a:p>
        </p:txBody>
      </p:sp>
      <p:pic>
        <p:nvPicPr>
          <p:cNvPr id="6" name="Picture 5"/>
          <p:cNvPicPr>
            <a:picLocks noChangeAspect="1"/>
          </p:cNvPicPr>
          <p:nvPr/>
        </p:nvPicPr>
        <p:blipFill rotWithShape="1">
          <a:blip r:embed="rId2"/>
          <a:srcRect l="51136" t="18182" r="21591" b="18182"/>
          <a:stretch/>
        </p:blipFill>
        <p:spPr>
          <a:xfrm>
            <a:off x="7157841" y="1500188"/>
            <a:ext cx="3909087" cy="5130677"/>
          </a:xfrm>
          <a:prstGeom prst="rect">
            <a:avLst/>
          </a:prstGeom>
          <a:ln w="3175">
            <a:solidFill>
              <a:schemeClr val="tx1"/>
            </a:solidFill>
          </a:ln>
        </p:spPr>
      </p:pic>
    </p:spTree>
    <p:extLst>
      <p:ext uri="{BB962C8B-B14F-4D97-AF65-F5344CB8AC3E}">
        <p14:creationId xmlns:p14="http://schemas.microsoft.com/office/powerpoint/2010/main" val="3783927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a:t>
            </a:r>
            <a:endParaRPr lang="en-US" dirty="0"/>
          </a:p>
        </p:txBody>
      </p:sp>
      <p:sp>
        <p:nvSpPr>
          <p:cNvPr id="3" name="Content Placeholder 2"/>
          <p:cNvSpPr>
            <a:spLocks noGrp="1"/>
          </p:cNvSpPr>
          <p:nvPr>
            <p:ph idx="1"/>
          </p:nvPr>
        </p:nvSpPr>
        <p:spPr>
          <a:xfrm>
            <a:off x="838200" y="2094566"/>
            <a:ext cx="5414682" cy="4351338"/>
          </a:xfrm>
        </p:spPr>
        <p:txBody>
          <a:bodyPr/>
          <a:lstStyle/>
          <a:p>
            <a:pPr marL="0" indent="0">
              <a:buNone/>
            </a:pPr>
            <a:r>
              <a:rPr lang="en-US" dirty="0"/>
              <a:t>NRWA: Revolving Loan Fund</a:t>
            </a:r>
          </a:p>
          <a:p>
            <a:r>
              <a:rPr lang="en-US" dirty="0"/>
              <a:t>Established Under Grant from USDA/RUS</a:t>
            </a:r>
          </a:p>
          <a:p>
            <a:r>
              <a:rPr lang="en-US" dirty="0"/>
              <a:t>Financing for Pre-Development Costs</a:t>
            </a:r>
          </a:p>
          <a:p>
            <a:r>
              <a:rPr lang="en-US" dirty="0"/>
              <a:t>Also Available for Equipment Replacement and Service Extension</a:t>
            </a:r>
          </a:p>
          <a:p>
            <a:endParaRPr lang="en-US" dirty="0"/>
          </a:p>
        </p:txBody>
      </p:sp>
      <p:pic>
        <p:nvPicPr>
          <p:cNvPr id="4" name="Picture 3"/>
          <p:cNvPicPr>
            <a:picLocks noChangeAspect="1"/>
          </p:cNvPicPr>
          <p:nvPr/>
        </p:nvPicPr>
        <p:blipFill rotWithShape="1">
          <a:blip r:embed="rId2"/>
          <a:srcRect l="62551" t="20780" r="16108" b="29870"/>
          <a:stretch/>
        </p:blipFill>
        <p:spPr>
          <a:xfrm>
            <a:off x="6593541" y="1500188"/>
            <a:ext cx="3935505" cy="5156866"/>
          </a:xfrm>
          <a:prstGeom prst="rect">
            <a:avLst/>
          </a:prstGeom>
          <a:ln w="3175">
            <a:solidFill>
              <a:schemeClr val="tx1"/>
            </a:solidFill>
          </a:ln>
        </p:spPr>
      </p:pic>
    </p:spTree>
    <p:extLst>
      <p:ext uri="{BB962C8B-B14F-4D97-AF65-F5344CB8AC3E}">
        <p14:creationId xmlns:p14="http://schemas.microsoft.com/office/powerpoint/2010/main" val="3648442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a:t>
            </a:r>
            <a:endParaRPr lang="en-US" dirty="0"/>
          </a:p>
        </p:txBody>
      </p:sp>
      <p:sp>
        <p:nvSpPr>
          <p:cNvPr id="3" name="Content Placeholder 2"/>
          <p:cNvSpPr>
            <a:spLocks noGrp="1"/>
          </p:cNvSpPr>
          <p:nvPr>
            <p:ph idx="1"/>
          </p:nvPr>
        </p:nvSpPr>
        <p:spPr>
          <a:xfrm>
            <a:off x="681318" y="2121460"/>
            <a:ext cx="5414682" cy="4351338"/>
          </a:xfrm>
        </p:spPr>
        <p:txBody>
          <a:bodyPr/>
          <a:lstStyle/>
          <a:p>
            <a:pPr marL="0" indent="0">
              <a:buNone/>
            </a:pPr>
            <a:r>
              <a:rPr lang="en-US" dirty="0"/>
              <a:t>EPA: Setting Small Drinking Water System Rates for a Sustainable Future</a:t>
            </a:r>
          </a:p>
          <a:p>
            <a:r>
              <a:rPr lang="en-US" dirty="0"/>
              <a:t>Determining Revenue Needs</a:t>
            </a:r>
          </a:p>
          <a:p>
            <a:r>
              <a:rPr lang="en-US" dirty="0"/>
              <a:t>Setting Rate Design</a:t>
            </a:r>
          </a:p>
          <a:p>
            <a:r>
              <a:rPr lang="en-US" dirty="0"/>
              <a:t>Approaching Rate Implementation</a:t>
            </a:r>
          </a:p>
          <a:p>
            <a:endParaRPr lang="en-US" dirty="0"/>
          </a:p>
        </p:txBody>
      </p:sp>
      <p:pic>
        <p:nvPicPr>
          <p:cNvPr id="5" name="Picture 4"/>
          <p:cNvPicPr>
            <a:picLocks noChangeAspect="1"/>
          </p:cNvPicPr>
          <p:nvPr/>
        </p:nvPicPr>
        <p:blipFill rotWithShape="1">
          <a:blip r:embed="rId2"/>
          <a:srcRect l="44595" t="21622" r="19932" b="29730"/>
          <a:stretch/>
        </p:blipFill>
        <p:spPr>
          <a:xfrm>
            <a:off x="6252882" y="1940858"/>
            <a:ext cx="5149062" cy="397213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0070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a:t>
            </a:r>
            <a:endParaRPr lang="en-US" dirty="0"/>
          </a:p>
        </p:txBody>
      </p:sp>
      <p:sp>
        <p:nvSpPr>
          <p:cNvPr id="3" name="Content Placeholder 2"/>
          <p:cNvSpPr>
            <a:spLocks noGrp="1"/>
          </p:cNvSpPr>
          <p:nvPr>
            <p:ph idx="1"/>
          </p:nvPr>
        </p:nvSpPr>
        <p:spPr>
          <a:xfrm>
            <a:off x="838200" y="2430743"/>
            <a:ext cx="5441577" cy="2746375"/>
          </a:xfrm>
        </p:spPr>
        <p:txBody>
          <a:bodyPr/>
          <a:lstStyle/>
          <a:p>
            <a:pPr marL="0" indent="0">
              <a:buNone/>
            </a:pPr>
            <a:r>
              <a:rPr lang="en-US" dirty="0"/>
              <a:t>RCAP: The Basics of Financial Management for Small-community Utilities</a:t>
            </a:r>
          </a:p>
          <a:p>
            <a:r>
              <a:rPr lang="en-US" dirty="0"/>
              <a:t>Understanding Financial Statements</a:t>
            </a:r>
          </a:p>
          <a:p>
            <a:r>
              <a:rPr lang="en-US" dirty="0"/>
              <a:t>Using Financial Ratios</a:t>
            </a:r>
          </a:p>
          <a:p>
            <a:endParaRPr lang="en-US" dirty="0"/>
          </a:p>
        </p:txBody>
      </p:sp>
      <p:pic>
        <p:nvPicPr>
          <p:cNvPr id="6" name="Picture 5"/>
          <p:cNvPicPr>
            <a:picLocks noChangeAspect="1"/>
          </p:cNvPicPr>
          <p:nvPr/>
        </p:nvPicPr>
        <p:blipFill rotWithShape="1">
          <a:blip r:embed="rId2"/>
          <a:srcRect l="48849" t="21052" r="23767" b="15790"/>
          <a:stretch/>
        </p:blipFill>
        <p:spPr>
          <a:xfrm>
            <a:off x="6772835" y="1500188"/>
            <a:ext cx="3931024" cy="5099706"/>
          </a:xfrm>
          <a:prstGeom prst="rect">
            <a:avLst/>
          </a:prstGeom>
          <a:ln w="3175">
            <a:solidFill>
              <a:schemeClr val="tx1"/>
            </a:solidFill>
          </a:ln>
        </p:spPr>
      </p:pic>
    </p:spTree>
    <p:extLst>
      <p:ext uri="{BB962C8B-B14F-4D97-AF65-F5344CB8AC3E}">
        <p14:creationId xmlns:p14="http://schemas.microsoft.com/office/powerpoint/2010/main" val="14272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and Support</a:t>
            </a:r>
            <a:endParaRPr lang="en-US" dirty="0"/>
          </a:p>
        </p:txBody>
      </p:sp>
      <p:sp>
        <p:nvSpPr>
          <p:cNvPr id="3" name="Content Placeholder 2"/>
          <p:cNvSpPr>
            <a:spLocks noGrp="1"/>
          </p:cNvSpPr>
          <p:nvPr>
            <p:ph idx="1"/>
          </p:nvPr>
        </p:nvSpPr>
        <p:spPr>
          <a:xfrm>
            <a:off x="838200" y="2430743"/>
            <a:ext cx="5732929" cy="2746375"/>
          </a:xfrm>
        </p:spPr>
        <p:txBody>
          <a:bodyPr/>
          <a:lstStyle/>
          <a:p>
            <a:pPr marL="0" indent="0">
              <a:buNone/>
            </a:pPr>
            <a:r>
              <a:rPr lang="en-US" dirty="0"/>
              <a:t>NRWA: Quality on Tap!</a:t>
            </a:r>
          </a:p>
          <a:p>
            <a:r>
              <a:rPr lang="en-US" dirty="0"/>
              <a:t>Nationwide, Grassroots Campaign for Public Awareness</a:t>
            </a:r>
          </a:p>
          <a:p>
            <a:r>
              <a:rPr lang="en-US" dirty="0"/>
              <a:t>Hands On Guide to Engagement and Communication for Better Community Support</a:t>
            </a:r>
          </a:p>
          <a:p>
            <a:endParaRPr lang="en-US" dirty="0"/>
          </a:p>
        </p:txBody>
      </p:sp>
      <p:pic>
        <p:nvPicPr>
          <p:cNvPr id="8" name="Picture 7"/>
          <p:cNvPicPr>
            <a:picLocks noChangeAspect="1"/>
          </p:cNvPicPr>
          <p:nvPr/>
        </p:nvPicPr>
        <p:blipFill rotWithShape="1">
          <a:blip r:embed="rId2"/>
          <a:srcRect l="27404" t="13893" r="43029" b="16380"/>
          <a:stretch/>
        </p:blipFill>
        <p:spPr>
          <a:xfrm>
            <a:off x="6817657" y="1500188"/>
            <a:ext cx="3832413" cy="5083813"/>
          </a:xfrm>
          <a:prstGeom prst="rect">
            <a:avLst/>
          </a:prstGeom>
          <a:ln w="3175">
            <a:solidFill>
              <a:schemeClr val="tx1"/>
            </a:solidFill>
          </a:ln>
        </p:spPr>
      </p:pic>
    </p:spTree>
    <p:extLst>
      <p:ext uri="{BB962C8B-B14F-4D97-AF65-F5344CB8AC3E}">
        <p14:creationId xmlns:p14="http://schemas.microsoft.com/office/powerpoint/2010/main" val="2986143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Overview of the </a:t>
            </a:r>
            <a:br>
              <a:rPr lang="en-US" dirty="0" smtClean="0">
                <a:solidFill>
                  <a:schemeClr val="bg1"/>
                </a:solidFill>
              </a:rPr>
            </a:br>
            <a:r>
              <a:rPr lang="en-US" dirty="0" smtClean="0">
                <a:solidFill>
                  <a:schemeClr val="bg1"/>
                </a:solidFill>
              </a:rPr>
              <a:t>Ten Key Management Areas</a:t>
            </a:r>
            <a:endParaRPr lang="en-US" dirty="0">
              <a:solidFill>
                <a:schemeClr val="bg1"/>
              </a:solidFill>
            </a:endParaRPr>
          </a:p>
        </p:txBody>
      </p:sp>
      <p:sp>
        <p:nvSpPr>
          <p:cNvPr id="5" name="Text Placeholder 4"/>
          <p:cNvSpPr>
            <a:spLocks noGrp="1"/>
          </p:cNvSpPr>
          <p:nvPr>
            <p:ph type="body" idx="1"/>
          </p:nvPr>
        </p:nvSpPr>
        <p:spPr/>
        <p:txBody>
          <a:bodyPr/>
          <a:lstStyle/>
          <a:p>
            <a:r>
              <a:rPr lang="en-US" dirty="0" smtClean="0"/>
              <a:t>Outcomes that well-managed utilities strive for </a:t>
            </a:r>
            <a:endParaRPr lang="en-US" dirty="0"/>
          </a:p>
        </p:txBody>
      </p:sp>
    </p:spTree>
    <p:extLst>
      <p:ext uri="{BB962C8B-B14F-4D97-AF65-F5344CB8AC3E}">
        <p14:creationId xmlns:p14="http://schemas.microsoft.com/office/powerpoint/2010/main" val="3783101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and Support</a:t>
            </a:r>
            <a:endParaRPr lang="en-US" dirty="0"/>
          </a:p>
        </p:txBody>
      </p:sp>
      <p:sp>
        <p:nvSpPr>
          <p:cNvPr id="3" name="Content Placeholder 2"/>
          <p:cNvSpPr>
            <a:spLocks noGrp="1"/>
          </p:cNvSpPr>
          <p:nvPr>
            <p:ph idx="1"/>
          </p:nvPr>
        </p:nvSpPr>
        <p:spPr>
          <a:xfrm>
            <a:off x="838200" y="2430743"/>
            <a:ext cx="5732929" cy="2746375"/>
          </a:xfrm>
        </p:spPr>
        <p:txBody>
          <a:bodyPr/>
          <a:lstStyle/>
          <a:p>
            <a:pPr marL="0" indent="0">
              <a:buNone/>
            </a:pPr>
            <a:r>
              <a:rPr lang="en-US" dirty="0"/>
              <a:t>EPA: Talking to Your Decision Makers – A Best Practices Guide</a:t>
            </a:r>
          </a:p>
          <a:p>
            <a:r>
              <a:rPr lang="en-US" dirty="0"/>
              <a:t>Role of Community Decision Makers in Small Systems</a:t>
            </a:r>
          </a:p>
          <a:p>
            <a:r>
              <a:rPr lang="en-US" dirty="0"/>
              <a:t>Tips on How to Communicate Needs to Decision Makers</a:t>
            </a:r>
          </a:p>
          <a:p>
            <a:endParaRPr lang="en-US" dirty="0"/>
          </a:p>
        </p:txBody>
      </p:sp>
      <p:pic>
        <p:nvPicPr>
          <p:cNvPr id="5" name="Picture 4"/>
          <p:cNvPicPr>
            <a:picLocks noChangeAspect="1"/>
          </p:cNvPicPr>
          <p:nvPr/>
        </p:nvPicPr>
        <p:blipFill rotWithShape="1">
          <a:blip r:embed="rId2"/>
          <a:srcRect l="48515" t="21250" r="23360" b="15000"/>
          <a:stretch/>
        </p:blipFill>
        <p:spPr>
          <a:xfrm>
            <a:off x="6974540" y="1500188"/>
            <a:ext cx="3971365" cy="5063489"/>
          </a:xfrm>
          <a:prstGeom prst="rect">
            <a:avLst/>
          </a:prstGeom>
          <a:ln w="3175">
            <a:solidFill>
              <a:schemeClr val="tx1"/>
            </a:solidFill>
          </a:ln>
        </p:spPr>
      </p:pic>
    </p:spTree>
    <p:extLst>
      <p:ext uri="{BB962C8B-B14F-4D97-AF65-F5344CB8AC3E}">
        <p14:creationId xmlns:p14="http://schemas.microsoft.com/office/powerpoint/2010/main" val="17512688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and Support</a:t>
            </a:r>
            <a:endParaRPr lang="en-US" dirty="0"/>
          </a:p>
        </p:txBody>
      </p:sp>
      <p:sp>
        <p:nvSpPr>
          <p:cNvPr id="3" name="Content Placeholder 2"/>
          <p:cNvSpPr>
            <a:spLocks noGrp="1"/>
          </p:cNvSpPr>
          <p:nvPr>
            <p:ph idx="1"/>
          </p:nvPr>
        </p:nvSpPr>
        <p:spPr>
          <a:xfrm>
            <a:off x="838200" y="2430743"/>
            <a:ext cx="5732929" cy="2746375"/>
          </a:xfrm>
        </p:spPr>
        <p:txBody>
          <a:bodyPr>
            <a:normAutofit fontScale="92500" lnSpcReduction="20000"/>
          </a:bodyPr>
          <a:lstStyle/>
          <a:p>
            <a:pPr marL="0" indent="0">
              <a:buNone/>
            </a:pPr>
            <a:r>
              <a:rPr lang="en-US" dirty="0"/>
              <a:t>RCAP: The Big Guide for Small Systems:  A Resource for Board Members</a:t>
            </a:r>
          </a:p>
          <a:p>
            <a:r>
              <a:rPr lang="en-US" dirty="0"/>
              <a:t>Water and Wastewater Treatment Basics</a:t>
            </a:r>
          </a:p>
          <a:p>
            <a:r>
              <a:rPr lang="en-US" dirty="0"/>
              <a:t>Regulatory Responsibilities</a:t>
            </a:r>
          </a:p>
          <a:p>
            <a:r>
              <a:rPr lang="en-US" dirty="0"/>
              <a:t>Board Business</a:t>
            </a:r>
          </a:p>
          <a:p>
            <a:r>
              <a:rPr lang="en-US" dirty="0"/>
              <a:t>Financial Duties and Responsibilities</a:t>
            </a:r>
          </a:p>
          <a:p>
            <a:endParaRPr lang="en-US" dirty="0"/>
          </a:p>
        </p:txBody>
      </p:sp>
      <p:pic>
        <p:nvPicPr>
          <p:cNvPr id="6" name="Picture 5"/>
          <p:cNvPicPr>
            <a:picLocks noChangeAspect="1"/>
          </p:cNvPicPr>
          <p:nvPr/>
        </p:nvPicPr>
        <p:blipFill rotWithShape="1">
          <a:blip r:embed="rId2"/>
          <a:srcRect l="48394" t="21229" r="23324" b="16201"/>
          <a:stretch/>
        </p:blipFill>
        <p:spPr>
          <a:xfrm>
            <a:off x="6884894" y="1500188"/>
            <a:ext cx="4087906" cy="5087170"/>
          </a:xfrm>
          <a:prstGeom prst="rect">
            <a:avLst/>
          </a:prstGeom>
          <a:ln w="3175">
            <a:solidFill>
              <a:schemeClr val="tx1"/>
            </a:solidFill>
          </a:ln>
        </p:spPr>
      </p:pic>
    </p:spTree>
    <p:extLst>
      <p:ext uri="{BB962C8B-B14F-4D97-AF65-F5344CB8AC3E}">
        <p14:creationId xmlns:p14="http://schemas.microsoft.com/office/powerpoint/2010/main" val="430567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from Previous Improving Outcomes Exercises</a:t>
            </a:r>
            <a:endParaRPr lang="en-US" dirty="0"/>
          </a:p>
        </p:txBody>
      </p:sp>
      <p:sp>
        <p:nvSpPr>
          <p:cNvPr id="3" name="Content Placeholder 2"/>
          <p:cNvSpPr>
            <a:spLocks noGrp="1"/>
          </p:cNvSpPr>
          <p:nvPr>
            <p:ph idx="1"/>
          </p:nvPr>
        </p:nvSpPr>
        <p:spPr/>
        <p:txBody>
          <a:bodyPr/>
          <a:lstStyle/>
          <a:p>
            <a:r>
              <a:rPr lang="en-US" dirty="0"/>
              <a:t>Key management areas selected and discussed at previous workshops: </a:t>
            </a:r>
          </a:p>
          <a:p>
            <a:pPr lvl="1"/>
            <a:r>
              <a:rPr lang="en-US" dirty="0"/>
              <a:t>Stakeholder Understanding and Support</a:t>
            </a:r>
          </a:p>
          <a:p>
            <a:pPr lvl="1"/>
            <a:r>
              <a:rPr lang="en-US" dirty="0"/>
              <a:t>Infrastructure Stability</a:t>
            </a:r>
          </a:p>
          <a:p>
            <a:pPr lvl="1"/>
            <a:r>
              <a:rPr lang="en-US" dirty="0"/>
              <a:t>Financial Viability </a:t>
            </a:r>
          </a:p>
          <a:p>
            <a:pPr lvl="1"/>
            <a:r>
              <a:rPr lang="en-US" dirty="0"/>
              <a:t>Employee and Leadership Development</a:t>
            </a:r>
          </a:p>
          <a:p>
            <a:pPr lvl="1"/>
            <a:r>
              <a:rPr lang="en-US" dirty="0"/>
              <a:t>Operational Resiliency</a:t>
            </a:r>
          </a:p>
          <a:p>
            <a:endParaRPr lang="en-US" dirty="0"/>
          </a:p>
        </p:txBody>
      </p:sp>
    </p:spTree>
    <p:extLst>
      <p:ext uri="{BB962C8B-B14F-4D97-AF65-F5344CB8AC3E}">
        <p14:creationId xmlns:p14="http://schemas.microsoft.com/office/powerpoint/2010/main" val="4143671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and Support</a:t>
            </a:r>
            <a:endParaRPr lang="en-US" dirty="0"/>
          </a:p>
        </p:txBody>
      </p:sp>
      <p:sp>
        <p:nvSpPr>
          <p:cNvPr id="3" name="Content Placeholder 2"/>
          <p:cNvSpPr>
            <a:spLocks noGrp="1"/>
          </p:cNvSpPr>
          <p:nvPr>
            <p:ph idx="1"/>
          </p:nvPr>
        </p:nvSpPr>
        <p:spPr/>
        <p:txBody>
          <a:bodyPr/>
          <a:lstStyle/>
          <a:p>
            <a:r>
              <a:rPr lang="en-US" dirty="0"/>
              <a:t>High Achievement: </a:t>
            </a:r>
          </a:p>
          <a:p>
            <a:pPr lvl="1"/>
            <a:r>
              <a:rPr lang="en-US" u="sng" dirty="0"/>
              <a:t>Capital improvement plan</a:t>
            </a:r>
            <a:r>
              <a:rPr lang="en-US" dirty="0"/>
              <a:t> or other document that summarizes utility priorities and can be shared with utility board  </a:t>
            </a:r>
          </a:p>
          <a:p>
            <a:pPr lvl="1"/>
            <a:r>
              <a:rPr lang="en-US" dirty="0"/>
              <a:t>Establish standard operating procedures for utility staff that address communication</a:t>
            </a:r>
          </a:p>
          <a:p>
            <a:r>
              <a:rPr lang="en-US" dirty="0"/>
              <a:t>Changes Needed: </a:t>
            </a:r>
          </a:p>
          <a:p>
            <a:pPr lvl="1"/>
            <a:r>
              <a:rPr lang="en-US" dirty="0"/>
              <a:t>Educate stakeholders about utility needs</a:t>
            </a:r>
          </a:p>
          <a:p>
            <a:pPr lvl="1"/>
            <a:r>
              <a:rPr lang="en-US" dirty="0"/>
              <a:t>Create ongoing opportunities for stakeholders and utility to interact (e.g., tours of facility)</a:t>
            </a:r>
          </a:p>
          <a:p>
            <a:endParaRPr lang="en-US" dirty="0"/>
          </a:p>
        </p:txBody>
      </p:sp>
    </p:spTree>
    <p:extLst>
      <p:ext uri="{BB962C8B-B14F-4D97-AF65-F5344CB8AC3E}">
        <p14:creationId xmlns:p14="http://schemas.microsoft.com/office/powerpoint/2010/main" val="669772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Stability</a:t>
            </a:r>
            <a:endParaRPr lang="en-US" dirty="0"/>
          </a:p>
        </p:txBody>
      </p:sp>
      <p:sp>
        <p:nvSpPr>
          <p:cNvPr id="3" name="Content Placeholder 2"/>
          <p:cNvSpPr>
            <a:spLocks noGrp="1"/>
          </p:cNvSpPr>
          <p:nvPr>
            <p:ph idx="1"/>
          </p:nvPr>
        </p:nvSpPr>
        <p:spPr/>
        <p:txBody>
          <a:bodyPr/>
          <a:lstStyle/>
          <a:p>
            <a:r>
              <a:rPr lang="en-US" dirty="0"/>
              <a:t>High Achievement:</a:t>
            </a:r>
          </a:p>
          <a:p>
            <a:pPr lvl="1"/>
            <a:r>
              <a:rPr lang="en-US" u="sng" dirty="0"/>
              <a:t>Capital improvement plan</a:t>
            </a:r>
          </a:p>
          <a:p>
            <a:pPr lvl="1"/>
            <a:r>
              <a:rPr lang="en-US" dirty="0"/>
              <a:t>Inventory of system components, location, installation date, and condition</a:t>
            </a:r>
          </a:p>
          <a:p>
            <a:pPr lvl="1"/>
            <a:r>
              <a:rPr lang="en-US" dirty="0"/>
              <a:t>Understanding of system operating parameters (e.g., pressure)</a:t>
            </a:r>
          </a:p>
          <a:p>
            <a:r>
              <a:rPr lang="en-US" dirty="0"/>
              <a:t>Changes Needed:</a:t>
            </a:r>
          </a:p>
          <a:p>
            <a:pPr lvl="1"/>
            <a:r>
              <a:rPr lang="en-US" dirty="0"/>
              <a:t>Making time to support an incremental approach (e.g., maintenance and repair driven) </a:t>
            </a:r>
          </a:p>
          <a:p>
            <a:pPr lvl="1"/>
            <a:r>
              <a:rPr lang="en-US" dirty="0"/>
              <a:t>Ability to do smaller projects and upgrades annually</a:t>
            </a:r>
          </a:p>
          <a:p>
            <a:endParaRPr lang="en-US" dirty="0"/>
          </a:p>
        </p:txBody>
      </p:sp>
    </p:spTree>
    <p:extLst>
      <p:ext uri="{BB962C8B-B14F-4D97-AF65-F5344CB8AC3E}">
        <p14:creationId xmlns:p14="http://schemas.microsoft.com/office/powerpoint/2010/main" val="3593692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a:t>
            </a:r>
            <a:endParaRPr lang="en-US" dirty="0"/>
          </a:p>
        </p:txBody>
      </p:sp>
      <p:sp>
        <p:nvSpPr>
          <p:cNvPr id="3" name="Content Placeholder 2"/>
          <p:cNvSpPr>
            <a:spLocks noGrp="1"/>
          </p:cNvSpPr>
          <p:nvPr>
            <p:ph idx="1"/>
          </p:nvPr>
        </p:nvSpPr>
        <p:spPr/>
        <p:txBody>
          <a:bodyPr>
            <a:normAutofit lnSpcReduction="10000"/>
          </a:bodyPr>
          <a:lstStyle/>
          <a:p>
            <a:r>
              <a:rPr lang="en-US" dirty="0"/>
              <a:t>High Achievement:</a:t>
            </a:r>
          </a:p>
          <a:p>
            <a:pPr lvl="1"/>
            <a:r>
              <a:rPr lang="en-US" dirty="0"/>
              <a:t>Funds set aside for reserves</a:t>
            </a:r>
          </a:p>
          <a:p>
            <a:pPr lvl="1"/>
            <a:r>
              <a:rPr lang="en-US" dirty="0"/>
              <a:t>Asset management plans, short and long term plans, and quarterly budget reviews</a:t>
            </a:r>
          </a:p>
          <a:p>
            <a:pPr lvl="1"/>
            <a:r>
              <a:rPr lang="en-US" dirty="0"/>
              <a:t>Utility board is knowledgeable about financial issues and system maintenance and repairs</a:t>
            </a:r>
          </a:p>
          <a:p>
            <a:r>
              <a:rPr lang="en-US" dirty="0"/>
              <a:t>Changes Needed:</a:t>
            </a:r>
          </a:p>
          <a:p>
            <a:pPr lvl="1"/>
            <a:r>
              <a:rPr lang="en-US" dirty="0"/>
              <a:t>Good practices in place for rates and shut-offs</a:t>
            </a:r>
          </a:p>
          <a:p>
            <a:pPr lvl="1"/>
            <a:r>
              <a:rPr lang="en-US" dirty="0"/>
              <a:t>Better communication between elected officials, utility staff and consumer</a:t>
            </a:r>
          </a:p>
          <a:p>
            <a:pPr lvl="1"/>
            <a:r>
              <a:rPr lang="en-US" dirty="0"/>
              <a:t>Independent rate study</a:t>
            </a:r>
          </a:p>
          <a:p>
            <a:pPr lvl="1"/>
            <a:r>
              <a:rPr lang="en-US" u="sng" dirty="0"/>
              <a:t>Document priorities for system improvements</a:t>
            </a:r>
          </a:p>
          <a:p>
            <a:endParaRPr lang="en-US" dirty="0"/>
          </a:p>
        </p:txBody>
      </p:sp>
    </p:spTree>
    <p:extLst>
      <p:ext uri="{BB962C8B-B14F-4D97-AF65-F5344CB8AC3E}">
        <p14:creationId xmlns:p14="http://schemas.microsoft.com/office/powerpoint/2010/main" val="7090917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and Leadership Development</a:t>
            </a:r>
            <a:endParaRPr lang="en-US" dirty="0"/>
          </a:p>
        </p:txBody>
      </p:sp>
      <p:sp>
        <p:nvSpPr>
          <p:cNvPr id="3" name="Content Placeholder 2"/>
          <p:cNvSpPr>
            <a:spLocks noGrp="1"/>
          </p:cNvSpPr>
          <p:nvPr>
            <p:ph idx="1"/>
          </p:nvPr>
        </p:nvSpPr>
        <p:spPr/>
        <p:txBody>
          <a:bodyPr/>
          <a:lstStyle/>
          <a:p>
            <a:r>
              <a:rPr lang="en-US" dirty="0"/>
              <a:t>High Achievement:</a:t>
            </a:r>
          </a:p>
          <a:p>
            <a:pPr lvl="1"/>
            <a:r>
              <a:rPr lang="en-US" dirty="0"/>
              <a:t>Written job descriptions </a:t>
            </a:r>
          </a:p>
          <a:p>
            <a:pPr lvl="1"/>
            <a:r>
              <a:rPr lang="en-US" dirty="0"/>
              <a:t>Clear performance expectations</a:t>
            </a:r>
          </a:p>
          <a:p>
            <a:pPr lvl="1"/>
            <a:r>
              <a:rPr lang="en-US" dirty="0"/>
              <a:t>Staff are cross-trained</a:t>
            </a:r>
          </a:p>
          <a:p>
            <a:r>
              <a:rPr lang="en-US" dirty="0"/>
              <a:t>Changes Needed:</a:t>
            </a:r>
          </a:p>
          <a:p>
            <a:pPr lvl="1"/>
            <a:r>
              <a:rPr lang="en-US" dirty="0"/>
              <a:t>Develop neighboring system relationships for staff to learn from each other </a:t>
            </a:r>
          </a:p>
          <a:p>
            <a:pPr lvl="1"/>
            <a:r>
              <a:rPr lang="en-US" dirty="0"/>
              <a:t>Create merit-based initiatives to reward high performance (e.g., additional leave days, recognition, monetary awards) </a:t>
            </a:r>
          </a:p>
          <a:p>
            <a:endParaRPr lang="en-US" dirty="0"/>
          </a:p>
        </p:txBody>
      </p:sp>
    </p:spTree>
    <p:extLst>
      <p:ext uri="{BB962C8B-B14F-4D97-AF65-F5344CB8AC3E}">
        <p14:creationId xmlns:p14="http://schemas.microsoft.com/office/powerpoint/2010/main" val="3778348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Resiliency</a:t>
            </a:r>
            <a:endParaRPr lang="en-US" dirty="0"/>
          </a:p>
        </p:txBody>
      </p:sp>
      <p:sp>
        <p:nvSpPr>
          <p:cNvPr id="3" name="Content Placeholder 2"/>
          <p:cNvSpPr>
            <a:spLocks noGrp="1"/>
          </p:cNvSpPr>
          <p:nvPr>
            <p:ph idx="1"/>
          </p:nvPr>
        </p:nvSpPr>
        <p:spPr/>
        <p:txBody>
          <a:bodyPr/>
          <a:lstStyle/>
          <a:p>
            <a:r>
              <a:rPr lang="en-US" dirty="0"/>
              <a:t>High Achievement:</a:t>
            </a:r>
          </a:p>
          <a:p>
            <a:pPr lvl="1"/>
            <a:r>
              <a:rPr lang="en-US" dirty="0"/>
              <a:t>Emergency response plans, operations plans, shut-off checklists for equipment</a:t>
            </a:r>
          </a:p>
          <a:p>
            <a:pPr lvl="1"/>
            <a:r>
              <a:rPr lang="en-US" dirty="0"/>
              <a:t>Drill emergency response plan  </a:t>
            </a:r>
          </a:p>
          <a:p>
            <a:pPr lvl="1"/>
            <a:r>
              <a:rPr lang="en-US" dirty="0"/>
              <a:t>Certify staff and board members</a:t>
            </a:r>
          </a:p>
          <a:p>
            <a:r>
              <a:rPr lang="en-US" dirty="0"/>
              <a:t>Changes Needed:</a:t>
            </a:r>
          </a:p>
          <a:p>
            <a:pPr lvl="1"/>
            <a:r>
              <a:rPr lang="en-US" dirty="0"/>
              <a:t>Ensure staff and board know where all emergency documentation is kept</a:t>
            </a:r>
          </a:p>
          <a:p>
            <a:pPr lvl="1"/>
            <a:r>
              <a:rPr lang="en-US" dirty="0"/>
              <a:t>Have contractor support lined up in case of emergency</a:t>
            </a:r>
          </a:p>
          <a:p>
            <a:endParaRPr lang="en-US" dirty="0"/>
          </a:p>
        </p:txBody>
      </p:sp>
    </p:spTree>
    <p:extLst>
      <p:ext uri="{BB962C8B-B14F-4D97-AF65-F5344CB8AC3E}">
        <p14:creationId xmlns:p14="http://schemas.microsoft.com/office/powerpoint/2010/main" val="19556935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an Action Plan</a:t>
            </a:r>
            <a:endParaRPr lang="en-US" dirty="0"/>
          </a:p>
        </p:txBody>
      </p:sp>
      <p:sp>
        <p:nvSpPr>
          <p:cNvPr id="5" name="Text Placeholder 4"/>
          <p:cNvSpPr>
            <a:spLocks noGrp="1"/>
          </p:cNvSpPr>
          <p:nvPr>
            <p:ph type="body" idx="1"/>
          </p:nvPr>
        </p:nvSpPr>
        <p:spPr/>
        <p:txBody>
          <a:bodyPr/>
          <a:lstStyle/>
          <a:p>
            <a:r>
              <a:rPr lang="en-US" dirty="0" smtClean="0"/>
              <a:t>Where do we go from here? </a:t>
            </a:r>
            <a:endParaRPr lang="en-US" dirty="0"/>
          </a:p>
        </p:txBody>
      </p:sp>
    </p:spTree>
    <p:extLst>
      <p:ext uri="{BB962C8B-B14F-4D97-AF65-F5344CB8AC3E}">
        <p14:creationId xmlns:p14="http://schemas.microsoft.com/office/powerpoint/2010/main" val="4076272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Action Plan</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1684421" y="1350873"/>
            <a:ext cx="3991292" cy="5163681"/>
          </a:xfrm>
          <a:prstGeom prst="rect">
            <a:avLst/>
          </a:prstGeom>
          <a:ln>
            <a:solidFill>
              <a:schemeClr val="tx1"/>
            </a:solid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0713" t="19614" r="50436" b="12184"/>
          <a:stretch/>
        </p:blipFill>
        <p:spPr>
          <a:xfrm>
            <a:off x="6496050" y="1350872"/>
            <a:ext cx="3887610" cy="5166360"/>
          </a:xfrm>
          <a:prstGeom prst="rect">
            <a:avLst/>
          </a:prstGeom>
          <a:ln>
            <a:solidFill>
              <a:schemeClr val="tx1"/>
            </a:solidFill>
          </a:ln>
        </p:spPr>
      </p:pic>
    </p:spTree>
    <p:extLst>
      <p:ext uri="{BB962C8B-B14F-4D97-AF65-F5344CB8AC3E}">
        <p14:creationId xmlns:p14="http://schemas.microsoft.com/office/powerpoint/2010/main" val="1551393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Challenges for Utility Managers</a:t>
            </a:r>
            <a:endParaRPr lang="en-US" dirty="0"/>
          </a:p>
        </p:txBody>
      </p:sp>
      <p:sp>
        <p:nvSpPr>
          <p:cNvPr id="3" name="Content Placeholder 2"/>
          <p:cNvSpPr>
            <a:spLocks noGrp="1"/>
          </p:cNvSpPr>
          <p:nvPr>
            <p:ph idx="1"/>
          </p:nvPr>
        </p:nvSpPr>
        <p:spPr/>
        <p:txBody>
          <a:bodyPr/>
          <a:lstStyle/>
          <a:p>
            <a:r>
              <a:rPr lang="en-US" dirty="0" smtClean="0"/>
              <a:t>Aging infrastructure</a:t>
            </a:r>
          </a:p>
          <a:p>
            <a:r>
              <a:rPr lang="en-US" dirty="0" smtClean="0"/>
              <a:t>Rate issues</a:t>
            </a:r>
          </a:p>
          <a:p>
            <a:pPr lvl="1"/>
            <a:r>
              <a:rPr lang="en-US" dirty="0" smtClean="0"/>
              <a:t>Prioritize demands for utility expenditures</a:t>
            </a:r>
          </a:p>
          <a:p>
            <a:pPr lvl="1"/>
            <a:r>
              <a:rPr lang="en-US" dirty="0" smtClean="0"/>
              <a:t>Long-term rate adequacy strategy</a:t>
            </a:r>
          </a:p>
          <a:p>
            <a:r>
              <a:rPr lang="en-US" dirty="0" smtClean="0"/>
              <a:t>Customer satisfaction and confidence with services and rates</a:t>
            </a:r>
          </a:p>
        </p:txBody>
      </p:sp>
    </p:spTree>
    <p:extLst>
      <p:ext uri="{BB962C8B-B14F-4D97-AF65-F5344CB8AC3E}">
        <p14:creationId xmlns:p14="http://schemas.microsoft.com/office/powerpoint/2010/main" val="14028054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Your Utility</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713" t="19614" r="50436" b="12184"/>
          <a:stretch/>
        </p:blipFill>
        <p:spPr>
          <a:xfrm>
            <a:off x="4152195" y="1360170"/>
            <a:ext cx="3887610" cy="5166360"/>
          </a:xfrm>
          <a:prstGeom prst="rect">
            <a:avLst/>
          </a:prstGeom>
          <a:ln>
            <a:solidFill>
              <a:schemeClr val="tx1"/>
            </a:solidFill>
          </a:ln>
        </p:spPr>
      </p:pic>
    </p:spTree>
    <p:extLst>
      <p:ext uri="{BB962C8B-B14F-4D97-AF65-F5344CB8AC3E}">
        <p14:creationId xmlns:p14="http://schemas.microsoft.com/office/powerpoint/2010/main" val="38086804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Worksheet</a:t>
            </a:r>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4100354" y="1351598"/>
            <a:ext cx="3991292" cy="5163681"/>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32642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937260" y="1500188"/>
            <a:ext cx="3991292" cy="5163681"/>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Action Plan Worksheet</a:t>
            </a:r>
            <a:endParaRPr lang="en-US" dirty="0"/>
          </a:p>
        </p:txBody>
      </p:sp>
      <p:cxnSp>
        <p:nvCxnSpPr>
          <p:cNvPr id="6" name="Straight Arrow Connector 5"/>
          <p:cNvCxnSpPr/>
          <p:nvPr/>
        </p:nvCxnSpPr>
        <p:spPr>
          <a:xfrm>
            <a:off x="2731770" y="2785110"/>
            <a:ext cx="27432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577840" y="2556510"/>
            <a:ext cx="3577590" cy="923330"/>
          </a:xfrm>
          <a:prstGeom prst="rect">
            <a:avLst/>
          </a:prstGeom>
          <a:noFill/>
        </p:spPr>
        <p:txBody>
          <a:bodyPr wrap="square" rtlCol="0">
            <a:spAutoFit/>
          </a:bodyPr>
          <a:lstStyle/>
          <a:p>
            <a:r>
              <a:rPr lang="en-US" dirty="0" smtClean="0"/>
              <a:t>Step 1: Fill out your top three priority management areas from the Self Assessment exercise</a:t>
            </a:r>
            <a:endParaRPr lang="en-US" dirty="0"/>
          </a:p>
        </p:txBody>
      </p:sp>
      <p:sp>
        <p:nvSpPr>
          <p:cNvPr id="8" name="Oval 7"/>
          <p:cNvSpPr/>
          <p:nvPr/>
        </p:nvSpPr>
        <p:spPr>
          <a:xfrm>
            <a:off x="1131570" y="2556510"/>
            <a:ext cx="1676400" cy="762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968351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937260" y="1500188"/>
            <a:ext cx="3991292" cy="5163681"/>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Action Plan Worksheet</a:t>
            </a:r>
            <a:endParaRPr lang="en-US" dirty="0"/>
          </a:p>
        </p:txBody>
      </p:sp>
      <p:cxnSp>
        <p:nvCxnSpPr>
          <p:cNvPr id="6" name="Straight Arrow Connector 5"/>
          <p:cNvCxnSpPr/>
          <p:nvPr/>
        </p:nvCxnSpPr>
        <p:spPr>
          <a:xfrm>
            <a:off x="2932906" y="3261181"/>
            <a:ext cx="27432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795010" y="2799516"/>
            <a:ext cx="3954780" cy="923330"/>
          </a:xfrm>
          <a:prstGeom prst="rect">
            <a:avLst/>
          </a:prstGeom>
          <a:noFill/>
        </p:spPr>
        <p:txBody>
          <a:bodyPr wrap="square" rtlCol="0">
            <a:spAutoFit/>
          </a:bodyPr>
          <a:lstStyle/>
          <a:p>
            <a:r>
              <a:rPr lang="en-US" dirty="0"/>
              <a:t>Step 2: Choose an action that you could take to make improvements in one of your Priority Management Areas</a:t>
            </a:r>
          </a:p>
        </p:txBody>
      </p:sp>
      <p:sp>
        <p:nvSpPr>
          <p:cNvPr id="8" name="Oval 7"/>
          <p:cNvSpPr/>
          <p:nvPr/>
        </p:nvSpPr>
        <p:spPr>
          <a:xfrm>
            <a:off x="1024096" y="3126561"/>
            <a:ext cx="1908810" cy="26924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435606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937260" y="1500188"/>
            <a:ext cx="3991292" cy="5163681"/>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Action Plan Worksheet</a:t>
            </a:r>
            <a:endParaRPr lang="en-US" dirty="0"/>
          </a:p>
        </p:txBody>
      </p:sp>
      <p:cxnSp>
        <p:nvCxnSpPr>
          <p:cNvPr id="6" name="Straight Arrow Connector 5"/>
          <p:cNvCxnSpPr/>
          <p:nvPr/>
        </p:nvCxnSpPr>
        <p:spPr>
          <a:xfrm>
            <a:off x="4523873" y="4752272"/>
            <a:ext cx="1572127" cy="1140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6163786" y="4290607"/>
            <a:ext cx="3954780" cy="923330"/>
          </a:xfrm>
          <a:prstGeom prst="rect">
            <a:avLst/>
          </a:prstGeom>
          <a:noFill/>
        </p:spPr>
        <p:txBody>
          <a:bodyPr wrap="square" rtlCol="0">
            <a:spAutoFit/>
          </a:bodyPr>
          <a:lstStyle/>
          <a:p>
            <a:r>
              <a:rPr lang="en-US" dirty="0"/>
              <a:t>Step 3: Complete the fields below to describe what is needed to complete your “Improvement Action”</a:t>
            </a:r>
          </a:p>
        </p:txBody>
      </p:sp>
      <p:sp>
        <p:nvSpPr>
          <p:cNvPr id="8" name="Oval 7"/>
          <p:cNvSpPr/>
          <p:nvPr/>
        </p:nvSpPr>
        <p:spPr>
          <a:xfrm>
            <a:off x="1048158" y="3355161"/>
            <a:ext cx="3475715" cy="281703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7137575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917" t="15278" r="33189" b="10404"/>
          <a:stretch/>
        </p:blipFill>
        <p:spPr>
          <a:xfrm>
            <a:off x="4126230" y="230371"/>
            <a:ext cx="5417820" cy="6490469"/>
          </a:xfrm>
          <a:prstGeom prst="rect">
            <a:avLst/>
          </a:prstGeom>
        </p:spPr>
      </p:pic>
      <p:sp>
        <p:nvSpPr>
          <p:cNvPr id="5" name="Title 1"/>
          <p:cNvSpPr txBox="1">
            <a:spLocks/>
          </p:cNvSpPr>
          <p:nvPr/>
        </p:nvSpPr>
        <p:spPr>
          <a:xfrm>
            <a:off x="396240" y="230371"/>
            <a:ext cx="4800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For Example...</a:t>
            </a:r>
            <a:endParaRPr lang="en-US" dirty="0"/>
          </a:p>
        </p:txBody>
      </p:sp>
    </p:spTree>
    <p:extLst>
      <p:ext uri="{BB962C8B-B14F-4D97-AF65-F5344CB8AC3E}">
        <p14:creationId xmlns:p14="http://schemas.microsoft.com/office/powerpoint/2010/main" val="41258862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Feedback Session </a:t>
            </a:r>
            <a:endParaRPr lang="en-US" dirty="0"/>
          </a:p>
        </p:txBody>
      </p:sp>
      <p:sp>
        <p:nvSpPr>
          <p:cNvPr id="5" name="Text Placeholder 4"/>
          <p:cNvSpPr>
            <a:spLocks noGrp="1"/>
          </p:cNvSpPr>
          <p:nvPr>
            <p:ph type="body" idx="1"/>
          </p:nvPr>
        </p:nvSpPr>
        <p:spPr/>
        <p:txBody>
          <a:bodyPr/>
          <a:lstStyle/>
          <a:p>
            <a:r>
              <a:rPr lang="en-US" i="1" dirty="0" smtClean="0"/>
              <a:t>Please complete your evaluation forms. </a:t>
            </a:r>
          </a:p>
          <a:p>
            <a:r>
              <a:rPr lang="en-US" i="1" dirty="0" smtClean="0"/>
              <a:t>									         </a:t>
            </a:r>
            <a:r>
              <a:rPr lang="en-US" dirty="0" smtClean="0"/>
              <a:t>Thank you! </a:t>
            </a:r>
            <a:endParaRPr lang="en-US" i="1" dirty="0"/>
          </a:p>
        </p:txBody>
      </p:sp>
    </p:spTree>
    <p:extLst>
      <p:ext uri="{BB962C8B-B14F-4D97-AF65-F5344CB8AC3E}">
        <p14:creationId xmlns:p14="http://schemas.microsoft.com/office/powerpoint/2010/main" val="915933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Challenges for Utility Managers</a:t>
            </a:r>
            <a:endParaRPr lang="en-US" dirty="0"/>
          </a:p>
        </p:txBody>
      </p:sp>
      <p:sp>
        <p:nvSpPr>
          <p:cNvPr id="3" name="Content Placeholder 2"/>
          <p:cNvSpPr>
            <a:spLocks noGrp="1"/>
          </p:cNvSpPr>
          <p:nvPr>
            <p:ph idx="1"/>
          </p:nvPr>
        </p:nvSpPr>
        <p:spPr/>
        <p:txBody>
          <a:bodyPr/>
          <a:lstStyle/>
          <a:p>
            <a:r>
              <a:rPr lang="en-US" dirty="0" smtClean="0"/>
              <a:t>Operational issues</a:t>
            </a:r>
          </a:p>
          <a:p>
            <a:pPr lvl="1"/>
            <a:r>
              <a:rPr lang="en-US" dirty="0" smtClean="0"/>
              <a:t>Labor and material costs</a:t>
            </a:r>
          </a:p>
          <a:p>
            <a:pPr lvl="1"/>
            <a:r>
              <a:rPr lang="en-US" dirty="0" smtClean="0"/>
              <a:t>Regulatory compliance and new requirements</a:t>
            </a:r>
          </a:p>
          <a:p>
            <a:r>
              <a:rPr lang="en-US" dirty="0" smtClean="0"/>
              <a:t>Workforce complexities</a:t>
            </a:r>
          </a:p>
          <a:p>
            <a:pPr lvl="1"/>
            <a:r>
              <a:rPr lang="en-US" dirty="0" smtClean="0"/>
              <a:t>Attracting and keeping reliable and competent staff</a:t>
            </a:r>
          </a:p>
          <a:p>
            <a:pPr lvl="1"/>
            <a:r>
              <a:rPr lang="en-US" dirty="0" smtClean="0"/>
              <a:t>Succession planning</a:t>
            </a:r>
          </a:p>
          <a:p>
            <a:r>
              <a:rPr lang="en-US" dirty="0" smtClean="0"/>
              <a:t>Knowledgeable and engaged board members</a:t>
            </a:r>
          </a:p>
          <a:p>
            <a:endParaRPr lang="en-US" dirty="0"/>
          </a:p>
        </p:txBody>
      </p:sp>
    </p:spTree>
    <p:extLst>
      <p:ext uri="{BB962C8B-B14F-4D97-AF65-F5344CB8AC3E}">
        <p14:creationId xmlns:p14="http://schemas.microsoft.com/office/powerpoint/2010/main" val="1915866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Well-Managed Utility</a:t>
            </a:r>
            <a:endParaRPr lang="en-US" dirty="0"/>
          </a:p>
        </p:txBody>
      </p:sp>
      <p:sp>
        <p:nvSpPr>
          <p:cNvPr id="3" name="Content Placeholder 2"/>
          <p:cNvSpPr>
            <a:spLocks noGrp="1"/>
          </p:cNvSpPr>
          <p:nvPr>
            <p:ph idx="1"/>
          </p:nvPr>
        </p:nvSpPr>
        <p:spPr/>
        <p:txBody>
          <a:bodyPr/>
          <a:lstStyle/>
          <a:p>
            <a:r>
              <a:rPr lang="en-US" dirty="0" smtClean="0"/>
              <a:t>Ten Management Areas framed as outcomes</a:t>
            </a:r>
          </a:p>
          <a:p>
            <a:r>
              <a:rPr lang="en-US" dirty="0" smtClean="0"/>
              <a:t>Building blocks for utility performance improvement:  where to focus and what to strive for</a:t>
            </a:r>
          </a:p>
          <a:p>
            <a:r>
              <a:rPr lang="en-US" dirty="0" smtClean="0"/>
              <a:t>Most water and wastewater utilities pay attention to these areas and likely perform well in at least some of them</a:t>
            </a:r>
          </a:p>
          <a:p>
            <a:r>
              <a:rPr lang="en-US" dirty="0" smtClean="0"/>
              <a:t>Fit into, draw on, and support asset management, long-term business planning, continual improvement management systems</a:t>
            </a:r>
          </a:p>
          <a:p>
            <a:endParaRPr lang="en-US" dirty="0"/>
          </a:p>
        </p:txBody>
      </p:sp>
    </p:spTree>
    <p:extLst>
      <p:ext uri="{BB962C8B-B14F-4D97-AF65-F5344CB8AC3E}">
        <p14:creationId xmlns:p14="http://schemas.microsoft.com/office/powerpoint/2010/main" val="462212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Ten Key Management Areas</a:t>
            </a:r>
            <a:endParaRPr lang="en-US" dirty="0"/>
          </a:p>
        </p:txBody>
      </p:sp>
      <p:sp>
        <p:nvSpPr>
          <p:cNvPr id="3" name="Content Placeholder 2"/>
          <p:cNvSpPr>
            <a:spLocks noGrp="1"/>
          </p:cNvSpPr>
          <p:nvPr>
            <p:ph idx="1"/>
          </p:nvPr>
        </p:nvSpPr>
        <p:spPr>
          <a:xfrm>
            <a:off x="1062789" y="1825625"/>
            <a:ext cx="4680284" cy="4351338"/>
          </a:xfrm>
        </p:spPr>
        <p:txBody>
          <a:bodyPr/>
          <a:lstStyle/>
          <a:p>
            <a:r>
              <a:rPr lang="en-US" dirty="0" smtClean="0"/>
              <a:t>Product Quality</a:t>
            </a:r>
          </a:p>
          <a:p>
            <a:r>
              <a:rPr lang="en-US" dirty="0" smtClean="0"/>
              <a:t>Customer Satisfaction</a:t>
            </a:r>
          </a:p>
          <a:p>
            <a:r>
              <a:rPr lang="en-US" dirty="0" smtClean="0"/>
              <a:t>Infrastructure Stability</a:t>
            </a:r>
          </a:p>
          <a:p>
            <a:r>
              <a:rPr lang="en-US" dirty="0" smtClean="0"/>
              <a:t>Community Sustainability &amp; Economic Development</a:t>
            </a:r>
          </a:p>
          <a:p>
            <a:r>
              <a:rPr lang="en-US" dirty="0" smtClean="0"/>
              <a:t>Stakeholder Understanding and Support</a:t>
            </a:r>
          </a:p>
          <a:p>
            <a:pPr marL="0" indent="0">
              <a:buNone/>
            </a:pPr>
            <a:endParaRPr lang="en-US" dirty="0"/>
          </a:p>
        </p:txBody>
      </p:sp>
      <p:sp>
        <p:nvSpPr>
          <p:cNvPr id="4" name="Content Placeholder 2"/>
          <p:cNvSpPr txBox="1">
            <a:spLocks/>
          </p:cNvSpPr>
          <p:nvPr/>
        </p:nvSpPr>
        <p:spPr>
          <a:xfrm>
            <a:off x="6096000" y="1825625"/>
            <a:ext cx="46963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Employee and Leadership Development</a:t>
            </a:r>
          </a:p>
          <a:p>
            <a:r>
              <a:rPr lang="en-US" dirty="0" smtClean="0"/>
              <a:t>Operational Optimization – Energy and Water Efficiency</a:t>
            </a:r>
          </a:p>
          <a:p>
            <a:r>
              <a:rPr lang="en-US" dirty="0" smtClean="0"/>
              <a:t>Operational Resiliency</a:t>
            </a:r>
          </a:p>
          <a:p>
            <a:r>
              <a:rPr lang="en-US" dirty="0" smtClean="0"/>
              <a:t>Water Resource Adequacy</a:t>
            </a:r>
          </a:p>
          <a:p>
            <a:r>
              <a:rPr lang="en-US" dirty="0" smtClean="0"/>
              <a:t>Financial Viability</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817286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Quality</a:t>
            </a:r>
            <a:endParaRPr lang="en-US" dirty="0"/>
          </a:p>
        </p:txBody>
      </p:sp>
      <p:sp>
        <p:nvSpPr>
          <p:cNvPr id="3" name="Content Placeholder 2"/>
          <p:cNvSpPr>
            <a:spLocks noGrp="1"/>
          </p:cNvSpPr>
          <p:nvPr>
            <p:ph idx="1"/>
          </p:nvPr>
        </p:nvSpPr>
        <p:spPr/>
        <p:txBody>
          <a:bodyPr/>
          <a:lstStyle/>
          <a:p>
            <a:r>
              <a:rPr lang="en-US" dirty="0" smtClean="0"/>
              <a:t>Clean and safe water</a:t>
            </a:r>
          </a:p>
          <a:p>
            <a:r>
              <a:rPr lang="en-US" dirty="0" smtClean="0"/>
              <a:t>Produce potable water, treated effluent, and process residuals/recovered resources:</a:t>
            </a:r>
          </a:p>
          <a:p>
            <a:pPr lvl="1"/>
            <a:r>
              <a:rPr lang="en-US" dirty="0" smtClean="0"/>
              <a:t>Full compliance with regulatory and reliability requirements</a:t>
            </a:r>
          </a:p>
          <a:p>
            <a:pPr lvl="1"/>
            <a:r>
              <a:rPr lang="en-US" dirty="0" smtClean="0"/>
              <a:t>Consistent with customer, public health, and ecological needs</a:t>
            </a:r>
          </a:p>
          <a:p>
            <a:pPr lvl="1"/>
            <a:r>
              <a:rPr lang="en-US" dirty="0" smtClean="0"/>
              <a:t>Consistent with local economic development and business needs and opportunities</a:t>
            </a:r>
          </a:p>
          <a:p>
            <a:endParaRPr lang="en-US" dirty="0"/>
          </a:p>
        </p:txBody>
      </p:sp>
    </p:spTree>
    <p:extLst>
      <p:ext uri="{BB962C8B-B14F-4D97-AF65-F5344CB8AC3E}">
        <p14:creationId xmlns:p14="http://schemas.microsoft.com/office/powerpoint/2010/main" val="3762113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5486</Words>
  <Application>Microsoft Office PowerPoint</Application>
  <PresentationFormat>Widescreen</PresentationFormat>
  <Paragraphs>474</Paragraphs>
  <Slides>56</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Times New Roman</vt:lpstr>
      <vt:lpstr>Office Theme</vt:lpstr>
      <vt:lpstr>Sustainable Management of Rural and Small Systems Workshop</vt:lpstr>
      <vt:lpstr>Our Schedule</vt:lpstr>
      <vt:lpstr>Workshop Objectives</vt:lpstr>
      <vt:lpstr>Overview of the  Ten Key Management Areas</vt:lpstr>
      <vt:lpstr>Common Challenges for Utility Managers</vt:lpstr>
      <vt:lpstr>Common Challenges for Utility Managers</vt:lpstr>
      <vt:lpstr>The Well-Managed Utility</vt:lpstr>
      <vt:lpstr>The Ten Key Management Areas</vt:lpstr>
      <vt:lpstr>Product Quality</vt:lpstr>
      <vt:lpstr>Customer Satisfaction</vt:lpstr>
      <vt:lpstr>Employee &amp; Leadership Development</vt:lpstr>
      <vt:lpstr>Operational Optimization</vt:lpstr>
      <vt:lpstr>Financial Viability </vt:lpstr>
      <vt:lpstr>Infrastructure Stability</vt:lpstr>
      <vt:lpstr>Operational Resiliency</vt:lpstr>
      <vt:lpstr>Community Sustainability &amp;  Economic Development</vt:lpstr>
      <vt:lpstr>Water Resource Adequacy </vt:lpstr>
      <vt:lpstr>Stakeholder Understanding &amp; Support</vt:lpstr>
      <vt:lpstr>The Self-Assessment Exercise</vt:lpstr>
      <vt:lpstr>Getting Started</vt:lpstr>
      <vt:lpstr>STEP 1: Rating Areas Scale from LOW to HIGH achievement</vt:lpstr>
      <vt:lpstr>STEP 2: Ranking Areas Scale from LOW to HIGH priority</vt:lpstr>
      <vt:lpstr>STEPS 1 &amp; 2: Rating and Ranking Areas Self-Assessment Demonstration</vt:lpstr>
      <vt:lpstr>STEP 3: Plotting Results  Self-Assessment Demonstration</vt:lpstr>
      <vt:lpstr>STEPS 3 &amp; 4: Plotting Results and Focusing Attention Self-Assessment Demonstration</vt:lpstr>
      <vt:lpstr>Self-Assessment Discussion Questions</vt:lpstr>
      <vt:lpstr>Improving Outcomes</vt:lpstr>
      <vt:lpstr>Table Activity</vt:lpstr>
      <vt:lpstr>Tools, Guides, and Other Resources</vt:lpstr>
      <vt:lpstr>Improving Outcomes: Additional Resources</vt:lpstr>
      <vt:lpstr>Tools and Resources Demonstration</vt:lpstr>
      <vt:lpstr>Resource Highlights</vt:lpstr>
      <vt:lpstr>Operational Optimization Water/Energy Efficiency</vt:lpstr>
      <vt:lpstr>Operational Optimization Water/Energy Efficiency</vt:lpstr>
      <vt:lpstr>Operational Optimization Water/Energy Efficiency</vt:lpstr>
      <vt:lpstr>Financial Viability</vt:lpstr>
      <vt:lpstr>Financial Viability</vt:lpstr>
      <vt:lpstr>Financial Viability</vt:lpstr>
      <vt:lpstr>Stakeholder Understanding and Support</vt:lpstr>
      <vt:lpstr>Stakeholder Understanding and Support</vt:lpstr>
      <vt:lpstr>Stakeholder Understanding and Support</vt:lpstr>
      <vt:lpstr>Tips from Previous Improving Outcomes Exercises</vt:lpstr>
      <vt:lpstr>Stakeholder Understanding and Support</vt:lpstr>
      <vt:lpstr>Infrastructure Stability</vt:lpstr>
      <vt:lpstr>Financial Viability</vt:lpstr>
      <vt:lpstr>Employee and Leadership Development</vt:lpstr>
      <vt:lpstr>Operational Resiliency</vt:lpstr>
      <vt:lpstr>Creating an Action Plan</vt:lpstr>
      <vt:lpstr>Creating an Action Plan</vt:lpstr>
      <vt:lpstr>Next Steps for Your Utility</vt:lpstr>
      <vt:lpstr>Action Plan Worksheet</vt:lpstr>
      <vt:lpstr>Action Plan Worksheet</vt:lpstr>
      <vt:lpstr>Action Plan Worksheet</vt:lpstr>
      <vt:lpstr>Action Plan Worksheet</vt:lpstr>
      <vt:lpstr>PowerPoint Presentation</vt:lpstr>
      <vt:lpstr>Feedback Session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Hoenig</dc:creator>
  <cp:lastModifiedBy>Yvonne Tucker</cp:lastModifiedBy>
  <cp:revision>18</cp:revision>
  <dcterms:created xsi:type="dcterms:W3CDTF">2016-03-18T17:50:23Z</dcterms:created>
  <dcterms:modified xsi:type="dcterms:W3CDTF">2016-12-08T19:25:38Z</dcterms:modified>
</cp:coreProperties>
</file>